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70" r:id="rId4"/>
    <p:sldId id="271" r:id="rId5"/>
    <p:sldId id="264" r:id="rId6"/>
    <p:sldId id="267" r:id="rId7"/>
    <p:sldId id="268" r:id="rId8"/>
    <p:sldId id="265" r:id="rId9"/>
    <p:sldId id="269" r:id="rId10"/>
    <p:sldId id="272" r:id="rId11"/>
    <p:sldId id="273" r:id="rId12"/>
    <p:sldId id="274" r:id="rId13"/>
    <p:sldId id="275" r:id="rId14"/>
    <p:sldId id="276" r:id="rId15"/>
    <p:sldId id="277" r:id="rId16"/>
    <p:sldId id="278" r:id="rId17"/>
    <p:sldId id="291" r:id="rId18"/>
    <p:sldId id="279" r:id="rId19"/>
    <p:sldId id="296" r:id="rId20"/>
    <p:sldId id="292" r:id="rId21"/>
    <p:sldId id="285" r:id="rId22"/>
    <p:sldId id="286" r:id="rId23"/>
    <p:sldId id="288" r:id="rId24"/>
    <p:sldId id="293" r:id="rId25"/>
    <p:sldId id="289" r:id="rId26"/>
    <p:sldId id="294" r:id="rId27"/>
    <p:sldId id="290" r:id="rId28"/>
    <p:sldId id="297" r:id="rId29"/>
    <p:sldId id="298" r:id="rId30"/>
    <p:sldId id="263" r:id="rId31"/>
    <p:sldId id="29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86146" autoAdjust="0"/>
  </p:normalViewPr>
  <p:slideViewPr>
    <p:cSldViewPr>
      <p:cViewPr varScale="1">
        <p:scale>
          <a:sx n="63" d="100"/>
          <a:sy n="63" d="100"/>
        </p:scale>
        <p:origin x="-159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FA0617-D4DD-47DB-9DA9-C6D1C27B4197}" type="datetimeFigureOut">
              <a:rPr lang="en-US" smtClean="0"/>
              <a:pPr/>
              <a:t>10/26/2015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4BCAD3-5A04-4A3F-A465-4FE9507FA0A8}" type="slidenum">
              <a:rPr lang="en-US" smtClean="0"/>
              <a:pPr/>
              <a:t>‹#›</a:t>
            </a:fld>
            <a:endParaRPr lang="en-US"/>
          </a:p>
        </p:txBody>
      </p:sp>
    </p:spTree>
    <p:extLst>
      <p:ext uri="{BB962C8B-B14F-4D97-AF65-F5344CB8AC3E}">
        <p14:creationId xmlns:p14="http://schemas.microsoft.com/office/powerpoint/2010/main" xmlns="" val="558249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9587C-8C96-42E9-9612-D883258E4358}" type="datetimeFigureOut">
              <a:rPr lang="en-US" smtClean="0"/>
              <a:pPr/>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82CCF-2B3A-476A-95BF-2E3B87423EB2}" type="slidenum">
              <a:rPr lang="en-US" smtClean="0"/>
              <a:pPr/>
              <a:t>‹#›</a:t>
            </a:fld>
            <a:endParaRPr lang="en-US"/>
          </a:p>
        </p:txBody>
      </p:sp>
    </p:spTree>
    <p:extLst>
      <p:ext uri="{BB962C8B-B14F-4D97-AF65-F5344CB8AC3E}">
        <p14:creationId xmlns:p14="http://schemas.microsoft.com/office/powerpoint/2010/main" xmlns="" val="337764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82CCF-2B3A-476A-95BF-2E3B87423EB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82CCF-2B3A-476A-95BF-2E3B87423EB2}" type="slidenum">
              <a:rPr lang="en-US" smtClean="0"/>
              <a:pPr/>
              <a:t>4</a:t>
            </a:fld>
            <a:endParaRPr lang="en-US"/>
          </a:p>
        </p:txBody>
      </p:sp>
    </p:spTree>
    <p:extLst>
      <p:ext uri="{BB962C8B-B14F-4D97-AF65-F5344CB8AC3E}">
        <p14:creationId xmlns:p14="http://schemas.microsoft.com/office/powerpoint/2010/main" xmlns="" val="175795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82CCF-2B3A-476A-95BF-2E3B87423EB2}" type="slidenum">
              <a:rPr lang="en-US" smtClean="0"/>
              <a:pPr/>
              <a:t>18</a:t>
            </a:fld>
            <a:endParaRPr lang="en-US"/>
          </a:p>
        </p:txBody>
      </p:sp>
    </p:spTree>
    <p:extLst>
      <p:ext uri="{BB962C8B-B14F-4D97-AF65-F5344CB8AC3E}">
        <p14:creationId xmlns:p14="http://schemas.microsoft.com/office/powerpoint/2010/main" xmlns="" val="9893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82CCF-2B3A-476A-95BF-2E3B87423EB2}" type="slidenum">
              <a:rPr lang="en-US" smtClean="0"/>
              <a:pPr/>
              <a:t>23</a:t>
            </a:fld>
            <a:endParaRPr lang="en-US"/>
          </a:p>
        </p:txBody>
      </p:sp>
    </p:spTree>
    <p:extLst>
      <p:ext uri="{BB962C8B-B14F-4D97-AF65-F5344CB8AC3E}">
        <p14:creationId xmlns:p14="http://schemas.microsoft.com/office/powerpoint/2010/main" xmlns="" val="152684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5DA93-B41E-4314-B56D-428239840C65}" type="slidenum">
              <a:rPr lang="en-US" smtClean="0"/>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019800"/>
            <a:ext cx="2895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5DA93-B41E-4314-B56D-428239840C65}" type="slidenum">
              <a:rPr lang="en-US" smtClean="0"/>
              <a:pPr/>
              <a:t>‹#›</a:t>
            </a:fld>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019800"/>
            <a:ext cx="2895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4471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9C15A-0EA4-4B5C-8AD8-22410E0CA838}"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9C15A-0EA4-4B5C-8AD8-22410E0CA838}" type="datetimeFigureOut">
              <a:rPr lang="en-US" smtClean="0"/>
              <a:pPr/>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5DA93-B41E-4314-B56D-428239840C65}"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Nanoparticle" TargetMode="External"/><Relationship Id="rId3" Type="http://schemas.openxmlformats.org/officeDocument/2006/relationships/hyperlink" Target="http://en.wikipedia.org/wiki/Nanometers" TargetMode="External"/><Relationship Id="rId7" Type="http://schemas.openxmlformats.org/officeDocument/2006/relationships/hyperlink" Target="http://en.wikipedia.org/wiki/Thin_film"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en.wikipedia.org/wiki/Supramolecular_complex" TargetMode="External"/><Relationship Id="rId5" Type="http://schemas.openxmlformats.org/officeDocument/2006/relationships/hyperlink" Target="http://en.wikipedia.org/wiki/Molecular" TargetMode="External"/><Relationship Id="rId4" Type="http://schemas.openxmlformats.org/officeDocument/2006/relationships/hyperlink" Target="http://en.wikipedia.org/wiki/Atom" TargetMode="External"/><Relationship Id="rId9" Type="http://schemas.openxmlformats.org/officeDocument/2006/relationships/hyperlink" Target="http://en.wikipedia.org/wiki/Hydrolysi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400" y="4572000"/>
            <a:ext cx="7696200" cy="1524000"/>
          </a:xfrm>
          <a:prstGeom prst="rect">
            <a:avLst/>
          </a:prstGeom>
          <a:solidFill>
            <a:srgbClr val="FFFFFF"/>
          </a:solidFill>
        </p:spPr>
        <p:txBody>
          <a:bodyPr vert="horz" lIns="0" tIns="45720" rIns="0" bIns="45720" rtlCol="0" anchor="b" anchorCtr="0">
            <a:normAutofit fontScale="25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0" b="1" i="0" u="none" strike="noStrike" kern="120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Gill Sans MT"/>
                <a:ea typeface="+mj-ea"/>
                <a:cs typeface="+mj-cs"/>
              </a:rPr>
              <a:t>ODOR GUARD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ill Sans MT"/>
              </a:rPr>
              <a:t>Odor </a:t>
            </a:r>
            <a:r>
              <a:rPr lang="en-US" sz="9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ill Sans MT"/>
              </a:rPr>
              <a:t>Removing Device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ill Sans MT"/>
              </a:rPr>
              <a:t> with </a:t>
            </a:r>
            <a:r>
              <a:rPr lang="en-US" sz="9600" b="1"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ill Sans MT"/>
              </a:rPr>
              <a:t>Nano</a:t>
            </a:r>
            <a:r>
              <a:rPr lang="en-US" sz="9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ill Sans MT"/>
              </a:rPr>
              <a:t> Technology Screen</a:t>
            </a:r>
            <a:r>
              <a:rPr kumimoji="0" lang="en-US" sz="9600" b="1" i="0" u="none" strike="noStrike" kern="120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Gill Sans MT"/>
                <a:ea typeface="+mj-ea"/>
                <a:cs typeface="+mj-cs"/>
              </a:rPr>
              <a:t/>
            </a:r>
            <a:br>
              <a:rPr kumimoji="0" lang="en-US" sz="9600" b="1" i="0" u="none" strike="noStrike" kern="120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Gill Sans MT"/>
                <a:ea typeface="+mj-ea"/>
                <a:cs typeface="+mj-cs"/>
              </a:rPr>
            </a:br>
            <a:endParaRPr kumimoji="0" lang="en-US" sz="9600" b="1" i="0" u="none" strike="noStrike" kern="120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Gill Sans MT"/>
              <a:ea typeface="+mj-ea"/>
              <a:cs typeface="+mj-cs"/>
            </a:endParaRPr>
          </a:p>
        </p:txBody>
      </p:sp>
      <p:pic>
        <p:nvPicPr>
          <p:cNvPr id="8" name="Picture 7" descr="screen-300x117.jpg"/>
          <p:cNvPicPr>
            <a:picLocks noChangeAspect="1"/>
          </p:cNvPicPr>
          <p:nvPr/>
        </p:nvPicPr>
        <p:blipFill>
          <a:blip r:embed="rId3" cstate="print"/>
          <a:stretch>
            <a:fillRect/>
          </a:stretch>
        </p:blipFill>
        <p:spPr>
          <a:xfrm>
            <a:off x="2133600" y="1524000"/>
            <a:ext cx="4724400" cy="2667000"/>
          </a:xfrm>
          <a:prstGeom prst="rect">
            <a:avLst/>
          </a:prstGeom>
          <a:ln w="190500" cap="sq">
            <a:solidFill>
              <a:schemeClr val="accent3">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37518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What is </a:t>
            </a:r>
            <a:r>
              <a:rPr lang="en-US" dirty="0" smtClean="0"/>
              <a:t>Photo-catalysis?</a:t>
            </a:r>
            <a:endParaRPr lang="en-US" dirty="0"/>
          </a:p>
        </p:txBody>
      </p:sp>
      <p:sp>
        <p:nvSpPr>
          <p:cNvPr id="3" name="Content Placeholder 2"/>
          <p:cNvSpPr>
            <a:spLocks noGrp="1"/>
          </p:cNvSpPr>
          <p:nvPr>
            <p:ph idx="1"/>
          </p:nvPr>
        </p:nvSpPr>
        <p:spPr/>
        <p:txBody>
          <a:bodyPr>
            <a:normAutofit/>
          </a:bodyPr>
          <a:lstStyle/>
          <a:p>
            <a:r>
              <a:rPr lang="en-US" sz="2400" dirty="0" smtClean="0"/>
              <a:t>Natural </a:t>
            </a:r>
            <a:r>
              <a:rPr lang="en-US" sz="2400" dirty="0"/>
              <a:t>process in which </a:t>
            </a:r>
            <a:r>
              <a:rPr lang="en-US" sz="2400" dirty="0" smtClean="0"/>
              <a:t>hits </a:t>
            </a:r>
            <a:r>
              <a:rPr lang="en-US" sz="2400" dirty="0"/>
              <a:t>a mineral and triggers a chemical reaction </a:t>
            </a:r>
            <a:r>
              <a:rPr lang="en-US" sz="2400" dirty="0" smtClean="0"/>
              <a:t>that decomposes </a:t>
            </a:r>
            <a:r>
              <a:rPr lang="en-US" sz="2400" dirty="0"/>
              <a:t>organic </a:t>
            </a:r>
            <a:r>
              <a:rPr lang="en-US" sz="2400" dirty="0" smtClean="0"/>
              <a:t>matter</a:t>
            </a:r>
          </a:p>
          <a:p>
            <a:r>
              <a:rPr lang="en-US" sz="2400" dirty="0" smtClean="0"/>
              <a:t>Opposite of Photosynthesis</a:t>
            </a:r>
          </a:p>
          <a:p>
            <a:r>
              <a:rPr lang="en-US" sz="2400" dirty="0"/>
              <a:t>UV-PCO (ultraviolet </a:t>
            </a:r>
            <a:r>
              <a:rPr lang="en-US" sz="2400" dirty="0" smtClean="0"/>
              <a:t>photo-catalytic </a:t>
            </a:r>
            <a:r>
              <a:rPr lang="en-US" sz="2400" dirty="0"/>
              <a:t>oxidation) technology was discovered over thirty years ago in </a:t>
            </a:r>
            <a:r>
              <a:rPr lang="en-US" sz="2400" dirty="0" smtClean="0"/>
              <a:t>Japan</a:t>
            </a:r>
          </a:p>
          <a:p>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10425" y="5372100"/>
            <a:ext cx="1933575" cy="148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412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a:t>
            </a:r>
            <a:r>
              <a:rPr lang="en-US" dirty="0"/>
              <a:t>Photo-catalysis?</a:t>
            </a:r>
          </a:p>
        </p:txBody>
      </p:sp>
      <p:sp>
        <p:nvSpPr>
          <p:cNvPr id="3" name="Content Placeholder 2"/>
          <p:cNvSpPr>
            <a:spLocks noGrp="1"/>
          </p:cNvSpPr>
          <p:nvPr>
            <p:ph idx="1"/>
          </p:nvPr>
        </p:nvSpPr>
        <p:spPr/>
        <p:txBody>
          <a:bodyPr>
            <a:normAutofit/>
          </a:bodyPr>
          <a:lstStyle/>
          <a:p>
            <a:r>
              <a:rPr lang="en-US" sz="2400" dirty="0"/>
              <a:t>UV Photo-catalytic Oxidation</a:t>
            </a:r>
          </a:p>
          <a:p>
            <a:pPr lvl="0"/>
            <a:r>
              <a:rPr lang="en-US" sz="2400" dirty="0"/>
              <a:t>Sterilizing Effect /Bacteria reduction</a:t>
            </a:r>
          </a:p>
          <a:p>
            <a:r>
              <a:rPr lang="en-US" sz="2400" dirty="0"/>
              <a:t>Deodorizing</a:t>
            </a:r>
          </a:p>
          <a:p>
            <a:r>
              <a:rPr lang="en-US" sz="2400" dirty="0"/>
              <a:t>Air Purifying</a:t>
            </a:r>
          </a:p>
          <a:p>
            <a:r>
              <a:rPr lang="en-US" sz="2400" dirty="0"/>
              <a:t>Anti fogging</a:t>
            </a:r>
          </a:p>
          <a:p>
            <a:r>
              <a:rPr lang="en-US" sz="2400" dirty="0"/>
              <a:t>Self-Cleaning</a:t>
            </a:r>
          </a:p>
          <a:p>
            <a:r>
              <a:rPr lang="en-US" sz="2400" dirty="0"/>
              <a:t>Water Purification</a:t>
            </a:r>
          </a:p>
          <a:p>
            <a:r>
              <a:rPr lang="en-US" sz="2400" dirty="0"/>
              <a:t>Elimination of Toxic and Carcinogen gases</a:t>
            </a:r>
          </a:p>
          <a:p>
            <a:endParaRPr lang="en-US" sz="2400" dirty="0"/>
          </a:p>
        </p:txBody>
      </p:sp>
      <p:pic>
        <p:nvPicPr>
          <p:cNvPr id="13314" name="Picture 2" descr="https://encrypted-tbn3.gstatic.com/images?q=tbn:ANd9GcRiBFue3KaK3ikmpeNNuDowRlNa53xJodv9G2nHCCANykQa8G3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600" y="5089447"/>
            <a:ext cx="1664368" cy="1732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1068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Deodorizing Effect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On the deodorizing application, the hydroxyl radicals accelerate the breakdown of any Volatile Organic Compounds or VOCs by destroying the molecular bonds. This will help combine the organic gases to form a single molecule that is not harmful to humans thus enhance the air cleaning efficiency. Some of the examples of odor molecules are: Tobacco odor, formaldehyde, nitrogen dioxide, urine and fecal odor, gasoline, and many other hydro carbon molecules in the atmosphere.</a:t>
            </a:r>
            <a:br>
              <a:rPr lang="en-US" dirty="0"/>
            </a:br>
            <a:r>
              <a:rPr lang="en-US" dirty="0"/>
              <a:t>Air purifier with Ti02 can prevent smoke and soil, pollen, bacteria, virus and harmful gas as well as seize the free bacteria in the air by filtering percentage of 99.9% with the help of the highly oxidizing effect of </a:t>
            </a:r>
            <a:r>
              <a:rPr lang="en-US" dirty="0" smtClean="0"/>
              <a:t>photo-catalyst </a:t>
            </a:r>
            <a:r>
              <a:rPr lang="en-US" dirty="0"/>
              <a:t>(Ti02).</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5410200"/>
            <a:ext cx="1588168"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713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0.gstatic.com/images?q=tbn:ANd9GcSDluZ0R3Audxp6qrzx0DOCHENPWYJS7lFlFunjxpdPVJdMwm_rf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97896" y="5562599"/>
            <a:ext cx="1295400" cy="1295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t>Sterilizing Effect / Bacteria reduction</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Photo-catalyst </a:t>
            </a:r>
            <a:r>
              <a:rPr lang="en-US" sz="2400" dirty="0"/>
              <a:t>does not only kill bacteria cells, but also decompose the cell itself. The titanium dioxide </a:t>
            </a:r>
            <a:r>
              <a:rPr lang="en-US" sz="2400" dirty="0" smtClean="0"/>
              <a:t>photo-catalyst </a:t>
            </a:r>
            <a:r>
              <a:rPr lang="en-US" sz="2400" dirty="0"/>
              <a:t>has been found to be more effective than any other antibacterial agent, because the </a:t>
            </a:r>
            <a:r>
              <a:rPr lang="en-US" sz="2400" dirty="0" smtClean="0"/>
              <a:t>photo-catalytic </a:t>
            </a:r>
            <a:r>
              <a:rPr lang="en-US" sz="2400" dirty="0"/>
              <a:t>reaction works even when there are cells covering the surface and while the bacteria are actively propagating. The end toxin produced at the death of cell is also expected to be decomposed by </a:t>
            </a:r>
            <a:r>
              <a:rPr lang="en-US" sz="2400" dirty="0" smtClean="0"/>
              <a:t>photo-catalytic </a:t>
            </a:r>
            <a:r>
              <a:rPr lang="en-US" sz="2400" dirty="0"/>
              <a:t>action. Titanium dioxide does not deteriorate and it shows a long-term anti-bacterial effect. Generally speaking, disinfections by titanium dioxide is three times </a:t>
            </a:r>
            <a:r>
              <a:rPr lang="en-US" sz="2400" dirty="0" smtClean="0"/>
              <a:t>better </a:t>
            </a:r>
            <a:r>
              <a:rPr lang="en-US" sz="2400" dirty="0"/>
              <a:t>than chlorine, and 1.5 times </a:t>
            </a:r>
            <a:r>
              <a:rPr lang="en-US" sz="2400" dirty="0" smtClean="0"/>
              <a:t>better </a:t>
            </a:r>
            <a:r>
              <a:rPr lang="en-US" sz="2400" dirty="0"/>
              <a:t>than ozone</a:t>
            </a:r>
          </a:p>
        </p:txBody>
      </p:sp>
    </p:spTree>
    <p:extLst>
      <p:ext uri="{BB962C8B-B14F-4D97-AF65-F5344CB8AC3E}">
        <p14:creationId xmlns:p14="http://schemas.microsoft.com/office/powerpoint/2010/main" xmlns="" val="113190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Air Purifying </a:t>
            </a:r>
            <a:r>
              <a:rPr lang="en-US" b="1" dirty="0" smtClean="0"/>
              <a:t>Effect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t>
            </a:r>
            <a:r>
              <a:rPr lang="en-US" dirty="0" smtClean="0"/>
              <a:t>photo-catalytic </a:t>
            </a:r>
            <a:r>
              <a:rPr lang="en-US" dirty="0"/>
              <a:t>reactivity of titanium oxides can be applied for the reduction or elimination of polluted compounds in air such as NOx, cigarette smoke, as well as volatile compounds arising from various construction materials. Also, high </a:t>
            </a:r>
            <a:r>
              <a:rPr lang="en-US" dirty="0" smtClean="0"/>
              <a:t>photo-catalytic </a:t>
            </a:r>
            <a:r>
              <a:rPr lang="en-US" dirty="0"/>
              <a:t>reactivity can be applied to protect lamp-houses and walls in tunneling, as well as to prevent white tents from becoming sooty and dark. Atmospheric constituents such as chlorofluorocarbons (CFCs) and CFC substitutes, greenhouse gases, and nitrogenous and sulfurous compounds undergo photochemical reactions either directly or indirectly in the presence of sunlight. In a polluted area, these pollutants can eventually be removed</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05750" y="5348093"/>
            <a:ext cx="1238250" cy="1509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523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Anti fogging, </a:t>
            </a:r>
            <a:r>
              <a:rPr lang="en-US" b="1" dirty="0" smtClean="0"/>
              <a:t>Self-Cleaning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Most of the exterior walls of buildings become soiled from automotive exhaust fumes, which contain oily components. When the original building materials are coated with a photo-catalyst, a protective film of titanium provides the self-cleaning building by becoming antistatic, super oxidative, and hydrophilic. The hydrocarbon from automotive exhaust is oxidized and the dirt on the walls washes away with rainfall, keeping the building exterior clean at all times.</a:t>
            </a:r>
            <a:endParaRPr lang="en-US" sz="2400" dirty="0"/>
          </a:p>
          <a:p>
            <a:endParaRPr lang="en-US" dirty="0"/>
          </a:p>
        </p:txBody>
      </p:sp>
      <p:sp>
        <p:nvSpPr>
          <p:cNvPr id="4" name="AutoShape 2" descr="data:image/jpeg;base64,/9j/4AAQSkZJRgABAQAAAQABAAD/2wCEAAkGBhQSERUUExQVFRUWGBcXGRcYGBYXHBgZGBcaGBgcGhgcHyYeGhkjGhcXIC8gJScpLC4sFx8xNTAqNSYrLCkBCQoKDgwOGg8PGi4kHyQpLi8sNC8pKSwtLSwvLC8pNCk1LCwtLCoqLDUqKS0vLSwqLCktKSopLSwsLC8sLS8sLP/AABEIAN4A4wMBIgACEQEDEQH/xAAcAAEAAgMBAQEAAAAAAAAAAAAABQYDBAcBAgj/xABOEAACAQMCAwUEBwMHCAkFAAABAgMABBESIQUGMRMiQVFhBzJxgRQjQlKRobFiksEkM0NygsLRFRclU3OistI0NVRjZIPh8PFEk6Oz0//EABoBAQADAQEBAAAAAAAAAAAAAAABAgMEBQb/xAAuEQACAgEDAgUCBgMBAAAAAAAAAQIRAxIhMQRBBVFhcaEi8BMygZGx4UJS0RT/2gAMAwEAAhEDEQA/AO40pXhNACaq3tF5rPD7GSZQDISEjB6a26E+igFselfHN/Pa2rLbwp295IMpCNgAftyN9lBg+px4da57xjlO/wCIgG+vVAB1CGOPKIcY8xk7nfegIxPZ1rZH4hdTyXM69p2UK9q4X7zu50qoJA8s5AzivteYpOBzosdzJcW59+1mBV0B8VbdAf6pHQ5XxqduOAX3fIvI5WZY1PaRGPUsWrCF42yFOo5xuc+tZuSOC/RXMUqxMZ5JdaKC0YKosiaQ4yMKWU5z1HiKCi68n8/2vEQewYiRRlonGl1HTPUhh6g+Iz1qzCuFcUhi4ZzDaPCFiilCa1XZQJGaJtvAE6Wx0yPhXdFNAfVKUoBSlKAUpSgFKUoBSlKAUpSgFKUoBSlKAUpSgFKUoBSlKAVB858xixs5bgjJRe6v3nY4QfDUR8gamy1cx9oN79J4naWPWOIG6lHUErtEp9PH+0KA0OWrV4YZLy7y1zOO0lJ6hf6OJRtjqBp8yB4VKWkEzjVM5QncRRkAIPAPJjU7eenSM7b1i5huQYZkGS2gsW6CPxR2PnkZCgEnHToa+eG3d4YwZ7XwGWBMR6eMcgGn941DaXJY1ONcfkiy4SM2qmWN3Mjo3aR4yA4BCk5IXUQSVO42zu8kQFiHwxWNXYszGQmachmTtPt9nEEVmz7zY6qarnNHK00/ayWjywvKPrYSxSObbBIKkoWIG+SQceFc6tr6+s37FJLmF1z9WrOPXZOh89utSVZ0zm/gMfELybLSwyRBYIZO7oaRAZW9c98bZB7pxuMVd/Z3zi12jw3I0Xlv3ZU6ah4SL5qds48fQiuQcv8AGbmGOU3esJM3aRtLnWbhGV8qpGptWMEge9jFT/OV41rPBxK3V1eIhJVZSheNvd1A9Qd19Mr5UB3MV7WCyuRJGjr0dVYfBgCP1rPQClKUApSlAKUpQClKUApSlAKUpQClKUApSlAKUpQClKUBATzdpf2+lsqsE8mxyCWaJFORsdi1c1sJj/lHi1yRqZJRAgPiQdKr8yIxVn5fuxarD2gOIXuLGQgE9mxmDwFsDZGXSAcY+sXwqprdC34td2kgw096k8fkysrPkH0IX57eBoDd423Yx7nK26/SZSeks5bRbq37LT98jppiXw6fHJ3GruS7j7W6P0VLdZX1kDUDqhjZ3boZW1SYz7oTyr3mXhMl5bJpA+jvdu1w4O6wWwZM/D6uQj1YetZuEcKMtj20qhfp93aERnotskqCGPHl2Sn5GuPLJO79vv5NETnFuXlWAmMtHI92p1odLAS3IDLnoRoJGCCKjZraZLt4zJDNGrJHGswVJS7RGUqjqukkLuQQoOeoqW4nxpVtLSZzlWlSViBk6USW4JAHU4TpWk91A0kd6Z1ASe5aKM/0rfRxEF3IIddB2x5jxrHHknH5JaIaP6PNfx6oOznhafOsKWJjVACNLEFQZGIP3k9MVuc824awnJGcRudgDt4/nhvPu1spwIGCNHLCVAW7VTh1lfvSOreZdmyOhyQRUZzBNdR2rxtGt12imIOhETkuNA1Rbgnfqh+Qr0l6lC7ezHjQuOGWzZBZEETejR939AD86tVfm/g/G77gcrP2OIJWP1DuhyM905UkqwGBqxg9CK7/AMA42l3bxXERykihh5jwIPqDkH1FCpJUpSgFKUoBSlKAUpSgFKUoBSlKAUpSgFKUoBSlKAUpSgPjshvsN+vrVJ9pHs++nqk0Ddndw7xvnGrDagpPUYO4bwJPmavNeYoDivBuYXtA1rfx/RmcsGWRc202vOoq42jL5OQDpzk4yTVr4txCGSBSPq3hDSQDUoiaRYmSMdoPqyo1DGSuNjirrxLhcdxG0cqCRGGCrdD/AIH1G4ri/LHJL23Gbi3juJVghRZcK2NYkx2aOOhx3snG+PWsZ4Yyd8MspGQxp9HCm6uJ4IISQy4eMfVGGVFYpgsoLhdLdD5jfLZW8E0r5Rg4vCgVnLgFMTlowdk7TSGIHpXnPHE4+G3MZEGRMrNriPZN3SAwdd0l8DuBUbbc08PeQXBvJo5FzhGjjXGoYburGVdiNtROcV576LK86nq+m75fmnVeTrz/AE7PdZI6arc6JWhNeJ9KjiOosEeTAGdOCqZY/ZOkkDPmaq6cy3N6TFw+GefwM7hYI1z4kqoOP7QPpUTccjWFtk3fFwtyfeEAL4z1B05Y59cfCvWOeyyw8FsL+NH7Ym5n2kdXLKmoakt5Y9Q0xtpwoGCWT3skZ85etOKcEBjMAvbPUW+pbvpnqUU74PUrg/EVQTxJbWTtrXiKzkDBWeCVO0TCjQxIYOuFXAJGCMjBq98l88Q3rCKJmsbs7oA7S28pG5BjY438hpbyasXqjuuByXXl32o2V5KIVZ4pjt2UqFGyB08s+nU1bwa497ReFG7sfpnZiK9tWyTGxJKJKYmIONRwyahnJGnGfPbtvaxfqiiTg9yzAAMwEgywG5x2Zxk52q8J61ZD2Or0rlv+eK6HXg92P/uf/wAq+19tTD3+GXq/BSf7oq4On0rmn+fO3Hv2l6vxiX/GvD7fbAdUuR6GNf8AmoDplK5qfb5w7wW4P/lr/wA1XTlvmaG+gWeBiUJIIIwysOqsPBh5UBLUrwGvaAUrzNAaA9pSlAKUpQClKUApSlAKUpQCqHaAf5Z4j59lZ/hpkq+Vz+0P+m+If7Cz/v0Bp8RCy8f4ehGeyhnlP9rKr+h/Gr2/L1sxybeEnzMUZP44qh8FGvmWYnpFZIPgWZD/AHjXTKA457WOIXD8QteHQO6RSqhZIiIyxZ2B38tCnAO2etSXBvZ3wXVoMbiQf0dy8kb/ACQlQw9VyKiud7sW3Mltc3GpbdUQCTSSudMgO48mYZ8a6ziK4jBxHNGwBBwrqQfEZyCPWobBF2vIPD4/dsrcfGJWP4sCay3XK1vobsoIEkxlGWKNSGG6nUFyN8b1H8f4RPbwPJYzGMxoziF/rYnCjJUBu9HkA40sAPKtvhsnEDGrSC0LEAkL2yYyM431b1QkhexmXV2UJlYySl4ZdC6VnOuSJiThoy+Ssi6h4EHc1JcPuZUGIxISveNtOy61U5H1UoJBGcgaiRtjK9azX91dKc/QxIQDgxXCavhiREG/l0qH4RxSW9DSiGW2mjDiEvp03CZ3BGWGnWqg4bPQg4OKwcXDdcE3ZKpx2a6jL2+LeMFleWcAuhQlXUQ5ABBHvOwA8jVeueYInfQt3xO6PQtaRKYwfLXHGFPyJrYisbe6uIbtFEkMwZJomOUW4UDQzxnu9qulojkZ930NXFNgANgBgAbDHoPAVvGVqyCmwyouD9O4nbH/AMUnc+ZkiKD5sKnZLxoo9VyqTxYyZo0zgH7Txd7u43LITtvpAzUrUbLYtDl7YAHOpoc4STzC+EcnkwGCeuc5E2QYrnknh10gY2tu6sAQ6Iqkg9CHTB+eapnEuUp+Cy/S+G6pLXH8otWYsdI3LIT1wM79RjxGQLELOcdnLw6VY4JWPawyRl1iJJBdE1KUPaDS8ecZyQAckywt+I/62zb4wzL+Xamp4Bscs81QX8Ilt3DL0ZTsyH7rL1U//IzUzXF35fm4ZxuzdXjVLx2SRIUaOP1XSzN11Bhv1zgCutcV4vFbRNNM6xxqMlmO3p6kk9ANzVgR/NUraURZZEMjaQsQXtZNicK7ZEajGpnxsB1Hjn5d7cRabhNJU4UmUTM64952CIA3UYAPTrVB4h7drUB8QTh+zLQNIigSZBCnGdSoSOviBVTtIeLaHvGvpI5iC/ZHcEAZwUPcXYbLpOPGqyko8kpN8H6Ar2q3yRzIbqytZZdKyzRltI21FDpYqPLocftCrEkgIyCCPMb1Yg+qUpQClKUApSlAKUpQCufWp/05xAf+HtP73+NdBzXOOHS6uO8Sx9mG1X8s/oaA+uU4v9PcRbygtR+K5/u10QVzjgU4XmK5Txks4W+aMB+hzXRxQFN9rlgJOEXWR7iCQehRgcjy2z+NbXLnLyxQRSWx7EvFGzIBmJmKDLGPbS3myFc+Oaye0n/qm9z/AKiT/hqU5fH8lg/2MX/AtQwV/mDmeSGGVJ7SfJjkAkhXt4jlSBkr303P2l+dZeFe0OzeGNjNjKLnMcoGdO41FMHByNjU3xniXYoGCF2Z0RVzpyznG7eCgZJODsDVdseMNw+1RJoZHClhqt1MoyzllGjZ1JyF93GfEVFAy8Q5+tXAignR5pSsUagOe85C5JxgYBLbn7Nbk/C9UmtDpaFezh+6uMaiyjqGOlD6LtUCOJXE/ELZGJ7ISM0kfZpojdYWdI+1J1vKoZSxA0g7ddqtHDpdUYbzaQ//AJHFQ0Ct8IsklWZRmN+0YyAEZUu5fJON2im1YbxC+Rqw8MumYFZQFlTZwOjfddf2GG4Hgcr4VH8Y4aUkNzEpZwp1oNu0XA1L5aiqgD9qNPWo/inEGNkt3EctbMr58JoDpLgjyeFlb0ZfSuWN45uL4ZblFtpiuecz853NnxBlLK1uoibRoG8bjDsH97UGVz5d0DxroVdssbik33M4zUm0uxGWa9hdso/m7kGQD7syBe0A/rphseaOfGsFrzLcCaeF7KZ+zchJIzFodSAyE63Ug4OD1G3yre4kgwjn+jljcHy72g/k5FZbc4vJVz70UTfg0iH8tNVW5c5dxq/u+L8UjtY41tGsJO2ZmfWw3XONPdJwR3d+vWvfaPeScTvJbKNiILKJp5ivV5FA7vyViB66jip3le10cx8U9YoGH9oIf1FavLEKWnH7+315NzGs6565yXZPlrJHoKsQQz8GC308Maj6Mot2+sAlLAIpjKSOSygkYIXu4QY3OK+uPySXQktbbJc9ySTbShZWdYiR9uTRp6YGrfrVu5l4PlQnZStH3uzktiO2t9WMgLkFo87bZHQFdgaqHFOBXsEUb2nbdjbBGdXhjty6QuX7xLa3k67hVzncmsXj1T1MupVGkW/2WX8F1YWpTZ7VDEyZ3V9OlsjxDe8PifKrxbwKi6VAUDwAAG5ydht1r8+vJfcI4lJeCDMc2ZpI0JdRFK5bS7AdxlboxGMg42zXbeV+aIb63WaBsg7Mu2pG8VYeB/XwrYoTNKClAKUpQClKUApSviWUKCWIAAJJOwAHUn0oCL5q46tnaTXDDPZJqA33YkKo282Kj51wnlnjV92st4GYvckay0KyIQpwuDrUqo3G3go611rnC5FzDfW2gGJLPtTJnftG1tGB54EWrPw8643yZwuN4VkLOzBj3dTBEIOw0AgE9DmrRVlZOjbv+P3EHFI7xQ80qZEoVCiGMKoMajcgBWGTk7kb5ru3LfMcN7As8D6kbz2KkdVYeDCuT9kNWr7WNOfTOf13/Cqxw7j97w2eWa2jIimkIMTKWB0kAEqN1JZjpOfHxo0RGVnZ/axcaOD3h849P7zAfxqf4EMW0A8oo/8AgWuKcz86cQv7b6PNw+SKNpIi8ipNjSrgkYYbDI658K7vGuBgdBtVGXNXinDVnQoxYdCGQ6WVgcqyt4EHf8evSqlacCuni1i7maSKaQCM9iqSJHMyhHKxhu8o97PU5xirzWlwuPAcf97Kfxcn+NAU+yFwl/FlJVtjJIxDxIvZyyI2frRIdaljthcd477VP8C/mtPiskyn0Imfb8x+NSXFYS0LhfeA1L/WXvL+YFVmwvOyv3XP1N6guIW8O2VAsyA+ZRUkA8cOfCoYLIw/9PjVP4O47OeEp9SJJ4JlHvRoxZ4nAP2Ozk07ZwAp+y1XHHlVUgtpPpEd4n8yxuFkCgszxl/qDpA7wDB2yNx2mNwdubOvptclkR/PPKst5bKsZX6VEjBcnCzxsArYOfPSw8jsdmzV2t1IRQeoVQfiAAd/jUJKBpZ4mBVEM8OnvY05EqDHVGBA0+BJxjAxWPaLzFJptZbaZ1Ro5pVZG95lCadWPewGbunbJORtXR00pdQlFMyyOOJOdF05kuAlrM5+ymf94Y/PFfQl/wBJlc9LUEj4znH6NUVzk7PwqbJKs0SZ8CGLJn4EEn51o+yuEsLieR5JHd1j1SOXOlF1Bd+g1SE/OtY424Ofa6IeRKah3qyE5x5r/wAmcakkWJpXuLSNFQEDMgkIXPjjAxtvVe4vZOELMO14neSAoV2ZHyP5sg5RI12znr18amecuKQfTpb+XDJCgt7cdTI66mkKDx7zaAf2WNWX2dcoSBjf3g/lUq4RPCCI7hAPvnqfHfzzXPvOVLhG6+lEZa+zzjDIBLxd126KGYj+1sTUDxv2XcZZ0iW8NxCNw7yugQ+OpCST8sj0FdwAr2tihx7gPGbjhszQcWB+ubKXhZnWQjuhHc9FAyQCBpBORvmpq+5J7OT6Tw6T6JP1IXeCYdcSRjbHqvnnBq8cY4LFdRNFOiyI3VWGfmPIjzG9UCa1ueDMPfueGjOCBqmtV67+MkQ/L08QJax9pSxusPEo/oc5wAxy0EnhlJRsPUNjHnV1imVlDKQQRkEEEEeYI6iqmwtr+2/o7iCT+0uf1Vhn0I9K59xrlu84Pm54bPI1uDqkgc6go6ZKnZ0397Zh69aA7gDSuWx+3q2QKJ7a5jc41DSuB5kZYFh18M10Wx4zFNEk0bq0T40vkYOTgdfHO2OudqA3aV8dp8aUB91p8UshNDJE3uyI6H4OpU/ka3KUBUrDlORFCtMGV7VbaYaT3uzV1SRDnutpYhgdjtvtXHJeE3nBi8Utu8sRbKypkqfDqAcE4GxwR61+kMV5ipTohqz81T85yAKxtpI0LKC7hiMZGcd0AnA86335ztlaFtRZBPGXAViypGwdjp6+C4r9A3VokiFJFV1YYKsAwI8iDsaq49lHDNWr6HHnrjL4/d1Yx6VOpkaUU6/9slm6mOMTu8ncGVCAFzjJJbON/KuuiuY+1nl62t+Ho0MMMWm5tzlERNtRByQM4/wrpqMD0Oaoyx9VoNP2UUz4ZtBkfCjJOBnAHifIVv1H8Lkysn+1lH4Pj+FAV3kbnmTiDS5iREQIQyOXGps9xiVHeAGdvOojnGOWCGS3jTOl0ubWQe9EBJql0jqTETnSOschHRTlx/2sLAzC3gEiq2kuzFA7E4xGqqzNk7ZOM+GetW5rL6ZbRmaN4JCFcAMO0gkxsVcbahk+m5BByRWs4uLTcavt97mMJKSajK/X72Kny/7TA7qlyqR6iAJVOE1HoGBPdB6A5IycHHWrKDJaqqqnaQrgbE9pGmfIjDqo8iGwOhxvz7njgscan6YY1ckKLyDCtg7AXVoDlgeheMHr0HQ5OTueorFGtbu5WWNCOxmiJuFEeN1kZN00noGUYB8cVXPHHPeKr0JxLJHabv1LHNfSxXU8mC0cUqOyqCzdhPbxqzoBksFmQscZ2V8b4qKksIL8IkdzAWj4hLOV1qxeIuxZFAO+tdJ/HNb6c0QzWk1zE3ctZg0UpVkDJ3WZBqAJUhnjx6KeoFecy2Oi7RbcRK13G6OzLkCSLvwSYXDaj311bDYb5Arzlk/Blv6/B0NWUrjd1NDNe2wYsklxqcMTt9Ysyuo8CVKofPb7tSfKvHZvo8tpGmhS7O9wG+zJ1RVxtLgAZJwqnPXAqG4xPPPxGVZk0uZFiaRFbsY9MfdAZtySoyAfFhWy0huA1lw8FtOzujoO83hrY7nO7MM56D09fLmx5MUcWKtTpt3stv5rsedhx5I5pZZ/lWy83vf7Gpf3axcYsRcRqLVBG0SlgihSSFkYHYAMuQDjKqvTOK7jb8ct33SeFv6siH9DXP8AjVvYyXRh4k8DTLb2ykyMIyWxKXZD3cAk9PXpWifZhweTdGG/3LkH8Mk1zRjpVI727dnWVulPRlPwINemYeY/GuS/5n+GjpNMPhOn66axP7MOFj3rqT53UY/hUkHW5L+MdXQfFlH8aiuJ852MKlpbqAAeHaKx+SqST+FcxfkXgSe/cKf612p/SvF4Ty3HuZImx4drM/5L1oCs8R5pCcQaXgqyxxsVDoQBFI5Ox7I+4Dv1wcjbT0qyy8/S3MLRSC3hDqoZldmY5wXQRndW2IOc9dqrPDHhaEskixrGBESRpGqOXtIn38GGfXfzrbtktpblzG66mUFwhI15BHdZWB8O8MeOfOrpGbkbMVh20hlmUEBvqkbB0DThi37TdSvhjOxrc9nHEY1jvuHzkm27OS5iPiEU94rjxGFcY8VyOtY7iziWIqwVIx1GdA+Z8Qds+dbnsu4bJdcTe+UFbaFGhQkY1krjAHkMkny7opIRLNNc8b7nZpGVMcRydIOoxqXyDvkPqHypXRMUqhoe0pSgFKUoBSleE0BB86ctrfWctsx06wNJ8mU6lJ8xkbjyJqpey/miUBuHXv1dzbaUXVjLoQdIHgxAGAR1GPHNX69lZQGUA4+PT1x/DNV7ivKq3jM7KY5Ao7ORSMg4wdx7ybKcHxXO1AWOyu9YbP2WKnyONq1ODMDHJ0wZp/8A9zVSLC94lw544ZBFfwd8iSPKzLp3zIN9WSeuPia3OUea45hdKrokizylo5W0kLJ3lI+94j5eFQCbs+SLG2ft0hVWTLBmLvoGN9GokIMZ6etR3GnRohcX88sVuxCpbxsya9R7gcx/WSSMN9CkKM4wcZObjV2JeGssUqsWVFJ1LnSXXtB6fVlhW1zhZtJArRxRyvFJHLErkaHZDsufskqWAboGxmjbfJCSXBqcK4ckX/R+HRQjfvzFUY+pCiR/3iDW68N0QQDaICDkdlI+c+eXXI+I3rm1r9NhlMryGCeQl3RmJDEnOMHMZA2Ax0x1FR1rG73vbSvJ2iOXkkV9L6emEIGNIyuExggEeOa6n0stDnFppK9v4OP/ANkVJQlFp3X9ln4RwwQTTduYZYISsOGTSIfBI4IGLt3pGBDEjWGGM4BqQ4fwWY3k1zEvZEBY0WSIJHJDgErhTrV1YN3zkd4bdajI+TES6hjm03TTq8jm6EvaFYx3VyHMZYFwMFQANXnVmsLsGVBMQJl1RrGGUEZjVn7qtuuFXDHpt4k18r1TctWSPD9O3t+nJ6cfIxcc4JayiVpJNCydyVQy6XaNcjUMZ1qozgEEhR4Vq8PFoLZdcHbWWlTDKwEmEChfdbEqnUDgKD1GOuBrXXBReSRSTwyRQzRmaZGOAJkQxKGOQ0ThH2Zfe0YIGATkhvtFzFiOAR24MfatPqxCEUg6GUMJjhQpBOcMCcb1PRxlCSUXzzxXl57vavRfCW5F80+yGC+T6TYzkMV2V3aSNwuwUMx1RkbjByB0wK0eDcN4O9nNLPYKtxaDFzApfUrBtJZRrA0k5Oc7Yx4b3vk6VQs8oO08zz9kDns1YAfNmwXYDoX2qq3PCQvMTSgp2EsB7cE7MGi31Dx1ER/OvfT3oxZKcvcicGu4+0js12OllcvqRgAdLDWR0IORkHNSw9k/C/8AsUX+/wD81Q/Fb+Thbxi0htI7OTDF3aTLyk+7qB2JUbHBHdxtVq4RzZHODsVdcak64yMghujKRnB9K0cf8ktjOMt9Le5oL7K+Fj/6KH8G/wAayp7M+GjpZQfu5/U1YrecOoZeh6Vlqhoc1vvYlbSXwmBCW2AWtlBCs6jAwQdkIO4G/rua3uK+xnh0w7kbW7Do0LFfxByDV8pQHK+H+waISBrm6muUU7RnKA/1jqJ/DFdLsOHRwxrFEipGgwqqMAD0FbNKAUpSgFKUoBSlKAV41e0oCLu7MgFjM6oBkjIGB/WxmvFQPAUQldSd3VnOCPx/+a+rjhiFhrZiuchCe7kfr8KxqBLLIvVFCKPLVuSRjxGwoDLDBHGyKIwjEbYA6L13+Jqi8Ds0i5g4hlR9dCki7eIOHx65Gauthw2JlOVywJRu8xwR1xvtkYNc69qvC0gvOHXGpoYu0aKSRTupYhlJJzke8SDsQDQFpvOCrc8NMJwO0CLnYEZZM4PgSNs+tZuK8Yht1Ns/1RIj7MtgK2ohR3uinKnY4rX49Z3ZtJIIoonLLhZFZkUYwQdPeIOwOxPXrXzxWWOFo50tzcLcRlCMqegMg1GQ4CEFl+ONjUJW6RDaStljktu+pRI9Lbu5AJPlj1Pn+VQp5OtZLqduy0sQoJRmTYqv2QdJ3HXFRljwSObU1q8ls6kFoJProckZB7PVgA74aNl907ZFSdvDcIpWS2gkGcloZ2Qnw92UbfDWRTeLG0lfJj4by/IB2q3GrLkkTRrIdnPR10MNvPNaPEuUZvpIlRrWN2lSRX7KXWzqjBgxVxlSCcg7H9Z+PjBRQn0K5C4xgCBhv8JTmsAuEzkWd2TvsVXbPlqlwPlXP+Bj/wBS9sib3gF5cRNE96o741dhAEbSNmCl3Y6gd85qS4Xyha2owMvKykdtOTJLjGB3nGVUEjYYAzW4HJj0rasB1w8kSnJ67qzEHNRU3Cr5g3ZNa2xIwGIlum6+JYoo/dNXhjjDaKSIbMVjxGHhtvMZm0RRyns08QezQyJH5p2hfHgNRHgKh/ZxavMq304wbm4JjU76YVQhB/uj90HxqN4xwGCDl6aWUCSZlZe1ZnfWxnIRlDE6Q2zYG25rofJ/ClWys9S99LeIb+B7MZ26ZrVEGXinD45nSKRQyMs4KnxHc/A+II3qL4JyhDDcN70mYY1HaEHCh3wBjGevU71aFslD68d7pnf0/wABXsNkqsWUYLdTvVrdURpV2ZI4goAAwB0FfdKVBIpSlAKUpQClKUApSlAKUpQClKUBimgVxhgCD4GsD2OlcRFY+v2cg58xW5SgNWxs+zU5YszEszHbJPp4CtTmTl6K9tpLeYZVx12ypG6sPUH/AN71K14aA5pyHzHNaT/5K4g31q/9GlPSaPoFDee22d9ip3Xeyz8HV3MEmpVBaWB1bBAbIkTphtJJOCCNLL5ZqA9tnB0ewNznRNbMjxsDg951BX5nB9Coq0cPY3dnbysGjkZI5QcYZHKjpn4kEdCCQdjUcO0Q0mqZW+UeDTw3112pYqqogdiPrlZi0ZCKAqKgDLtuWZsnwq6ZqHeVJpVhm1Q3KAlGRjGXXbLRN9tOmpDnScZHQ1syWd0mOzkjmA6iVTGx+EkY0g/FKiTcnbEYqKpG/XmKjV4vIP5y0uEP7IjlHyKNn8VFfUl1cSDEMOgn7c+FUevZqxdz+z3B61FFiQFRHGZZJf5Pb7Fu7LL9mBPt7+MrDZV8M6jjAz9WfK7hszXlzNkklNSxx5PgFQBgv7Orw8ah+YubuydbDh0ay3bD3VA7O3B6vKR0I3Onx8euCBXufHju7yx4Nb/zcbq0yr0RI07qfEJqPzXx2rraJgYGwGwFU/kn2cxWLNMzNPdSA9pM/iWOW0jwBODk5J9OlXKrkClKUApSlAKUpQClKUApSlAKUpQClKUApSlAKUrwmgPa+HcVq8S4zDbrqnljiXzkdUH5muI+0nm83d+kFtdubYxgOIXIUt3i4JX3u7p65G9WjFykoruVnJQi5PsWG0uzx/iDA/8AV1m4On/tEmToLea7E4+6cdWNWZvaBmWRYbWSWKJ2jaUOi6mTZxHGTlsHbfGfCqZ7JeMW1k8tvJLpaeSMx6gd2CEFTJ7ufdwD5jzqw8T5JaOSUwQJNHK7SFe07Jld93BzsyE5IPUZIx4i/wCGo5HDJ2MXklLGp4t7J7i/DYL+O3n0ieNQZFUbF0kTGV6FXHdYbg5XGRWOytpl3tLpZoxsYrkMzIfu9qCJFPpIHNSfK/C2t7SGF9OUXGFJKrkkhVJ3IUELn0qO58trdLaSeRPrAAqSJqWQOx0piRSGADEeOKwSt6Ubt0rZtxcYuQ2JLJsfeimicfuuY2/Ksi8SuXOFtCg+9LLEo/CMyGuP8D5ju4rmBfptwQxCt2wNwmG7qllJBGX0jIbYZPhXac3AXpC5H9ePPwzqxWmbDLDLTIzw5o5o6ole5r5dvbq1mUXXZuUOiOFdCk9dLyNl21e73dI36GoP2D3UJsXjVFSaOVhL95id1ZvHp3fipq/2PEO01KylHXGpDg4z0II2ZTg4I8j0Ow4pxeebhXH5p4YZmgYh5FRSVZJF1PjGww+phnG+apG3sat0d6Fe5rmCe3WHxs7sDz0ofy1VPcue1SyvJRCjukrdElQoSeuAdwT6Zq7i1yiqlGXDLjSvAa9qpYUpSgFKUoBSlKAUpSgFKUoBSlKAUpSgFcx9r3PN1YmGK3AjEoOq4YagDnGleoDAbkkHYjHjXTq1r/h8cyFJUSRD1V1DA/I7UDPzRPw9ZtUskjzyEEmRnLHOCdt9vhU1xLhcUNxIsSKgxH7o8Cgz8id/nV55i9jnDVV5RJJZqBlmWQBAPHIfO2/TNckjLfSmW3nkuLdSo7WRSupQMYwxJGNgOnToK9bp+oxvJFRhXseN1PS5Fjk5ZL9yyRQI9ghIBZbicMDjqxYb/wBlU/CpbhfP11bqqCVXUbBZhqPoA+Q5+ZNV3VIO5EusSOGZB1LKjd5fDJXqD10jxrZ4NxGNRMJArxygFcxlwQF0lCy99N+mxGTnYiumUIKLjONu/jz++5xwnNyU4SpV8+X/AD0Olcre0Uz6/pMSwqr6BKrZTOlT3wRlPe2bp6jxuV9ZJPG0cih0YYKncHx/wNcY9ngJtpEkU+8NStvkNGBg+ewqz8mc6C31Wl020TMkUx+4CdCyeRAwA3QjGd9z5Wbpn+bGv6PWw9Un9ORq/PzLJbez2yjkjkSEK0RyMM/eOcgvknWVO4znFWUVq23E4pBlJEYeasp/Q1le6QdWUfEgVwtt8neklwQ/FpzFd20mD2bh4HYb6Wco0JbyUsrLnwLjzqu80d66uFH+oiHzPbbfhj8aw88+0OAAW8A+kvrQvoOEQIwfeXBXUWUDAzjcmoHlrick891JMQXkMT90YAAVkCqDk6Rp8dz413dLinqU62ODrM0NLhe/9lE4zdSxxqYx4d5uunby/jUvyTxqxs5VuLi3vpbkZOsqhRSRglVBznqMn8qxcQg/nE8O+v6j+ArSivneRIYInnmZQdCdfdB/9fSvV6vDGX1ZJtI8vo884rTigm/vudo4R7WuHTkL2/ZMdgsymI/ie7+dXFHBGRvXB4fZjxO6TTJFbwK3UyP2jD+yud/nXYOT+BNZ2cVu8hlaMEazkZySQADvgZwPQV4mSMIv6Ha9qPexSnJXONP3smqUpWZqKUpQClKUApSlAKUpQClKUApSlAK8Ne0oDiXtnW6e7TtYpWsUUFezBZTIepfHQ523xt0NUccxQIMYZQOi6QuPzFfqTSKxtbqeqg/EA104eqnhVQo5M/SQzu5t/ufmXh/NiLNE6xysEcMQAMkYIwBk+dfEHFRGg7SOWIEt3mjYLlmLEAn41+nlhA6AD4DFfF1apIpR1V1PVWAYEeoO1aLrsqnr2M34fhcNG9e5xfka5Vu20sCD2TZG/UOP7taHHm/lMmPvfnpXNfPHOGS8Du5niEMkE5JVMupVdTFRsMArkjqQR5VAJxe4u5mZEhQyPnDM5AJAHUDcbZ+ddmHrYXqkcGfw+daYbrYkGQHwFbcHDo2sbzUq6lIcEgZGERhg9cZU/jU/wz2M3UoDXF6san7MCE/7zY/Q1ZbT2KcPUfWCac+Jklbc/BNIqnUddjmqjE06bw/Jjdykcw7RegI9ACvx2Aqw8mRkyTHw0xL8yXbHyGPxqxcf9iFnImbQG2mG6trdlJH3lJJA9VINRPKPsllkif6XeShTI31du5UMRgFmdlyScdMdB1pLxFSjTiI+FuErUvgrF1KGlkO3844I+DkH9DUUyxGJXfAwPezpYY22I3ztXWE9hPDh1E5/80/wUVt2fsa4XEwYwGQ/95I7D93IFVl4jqVON7F4+GaXam1v5Gj7FuYrm5t5Vm1yRRMFinf3nG5KsftFdt9+uPCukCsFjYRxIqRIqIowFUBQPgBWxXmM9dClKVAFKUoBSlKAU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81825" y="5105400"/>
            <a:ext cx="2162175"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1435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Water Purification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Photo-catalyst </a:t>
            </a:r>
            <a:r>
              <a:rPr lang="en-US" dirty="0"/>
              <a:t>coupled with UV lights can oxidize organic pollutants into nontoxic materials, such as CO2 and water and can disinfect certain bacteria. This technology is very effective at removing further hazardous organic compounds (TOCs) and at killing a variety of bacteria and some viruses in the secondary wastewater treatment. Pilot projects demonstrated that </a:t>
            </a:r>
            <a:r>
              <a:rPr lang="en-US" dirty="0" smtClean="0"/>
              <a:t>photo-catalytic </a:t>
            </a:r>
            <a:r>
              <a:rPr lang="en-US" dirty="0"/>
              <a:t>detoxification systems could effectively kill fecal coli form bacteria in secondary wastewater treatment</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53350" y="5303358"/>
            <a:ext cx="1390650" cy="1554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2130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http://thumbs.gograph.com/gg6032336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92666" y="5274844"/>
            <a:ext cx="1619250" cy="16192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What is Nanotechnology?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Nanotechnology</a:t>
            </a:r>
            <a:r>
              <a:rPr lang="en-US" dirty="0"/>
              <a:t> ("nanotech") is the manipulation of matter  with at least one dimension sized from 1 to 100 </a:t>
            </a:r>
            <a:r>
              <a:rPr lang="en-US" dirty="0" smtClean="0">
                <a:hlinkClick r:id="rId3" tooltip="Nanometers"/>
              </a:rPr>
              <a:t>nanometers</a:t>
            </a:r>
            <a:r>
              <a:rPr lang="en-US" dirty="0" smtClean="0"/>
              <a:t> on </a:t>
            </a:r>
            <a:r>
              <a:rPr lang="en-US" dirty="0"/>
              <a:t>an </a:t>
            </a:r>
            <a:r>
              <a:rPr lang="en-US" dirty="0">
                <a:hlinkClick r:id="rId4" tooltip="Atom"/>
              </a:rPr>
              <a:t>atomic</a:t>
            </a:r>
            <a:r>
              <a:rPr lang="en-US" dirty="0"/>
              <a:t>, </a:t>
            </a:r>
            <a:r>
              <a:rPr lang="en-US" dirty="0">
                <a:hlinkClick r:id="rId5" tooltip="Molecular"/>
              </a:rPr>
              <a:t>molecular</a:t>
            </a:r>
            <a:r>
              <a:rPr lang="en-US" dirty="0"/>
              <a:t>, and </a:t>
            </a:r>
            <a:r>
              <a:rPr lang="en-US" dirty="0" err="1">
                <a:hlinkClick r:id="rId6" tooltip="Supramolecular complex"/>
              </a:rPr>
              <a:t>supramolecular</a:t>
            </a:r>
            <a:r>
              <a:rPr lang="en-US" dirty="0"/>
              <a:t> scale. A </a:t>
            </a:r>
            <a:r>
              <a:rPr lang="en-US" dirty="0" smtClean="0"/>
              <a:t>Nano </a:t>
            </a:r>
            <a:r>
              <a:rPr lang="en-US" dirty="0"/>
              <a:t>particle is 1/1000 of an atom or 10 to the power of minus 9 of a </a:t>
            </a:r>
            <a:r>
              <a:rPr lang="en-US" dirty="0" smtClean="0"/>
              <a:t>meter</a:t>
            </a:r>
          </a:p>
          <a:p>
            <a:r>
              <a:rPr lang="en-US" dirty="0" smtClean="0"/>
              <a:t>Titanium </a:t>
            </a:r>
            <a:r>
              <a:rPr lang="en-US" dirty="0"/>
              <a:t>dioxide, in </a:t>
            </a:r>
            <a:r>
              <a:rPr lang="en-US" dirty="0">
                <a:hlinkClick r:id="rId7" tooltip="Thin film"/>
              </a:rPr>
              <a:t>thin film</a:t>
            </a:r>
            <a:r>
              <a:rPr lang="en-US" dirty="0"/>
              <a:t> and </a:t>
            </a:r>
            <a:r>
              <a:rPr lang="en-US" dirty="0">
                <a:hlinkClick r:id="rId8" tooltip="Nanoparticle"/>
              </a:rPr>
              <a:t>nanoparticle</a:t>
            </a:r>
            <a:r>
              <a:rPr lang="en-US" dirty="0"/>
              <a:t> form has potential for use as a </a:t>
            </a:r>
            <a:r>
              <a:rPr lang="en-US" dirty="0" smtClean="0"/>
              <a:t>photo-</a:t>
            </a:r>
            <a:r>
              <a:rPr lang="en-US" dirty="0" err="1" smtClean="0"/>
              <a:t>catalyst.It</a:t>
            </a:r>
            <a:r>
              <a:rPr lang="en-US" dirty="0" smtClean="0"/>
              <a:t> </a:t>
            </a:r>
            <a:r>
              <a:rPr lang="en-US" dirty="0"/>
              <a:t>can carry out </a:t>
            </a:r>
            <a:r>
              <a:rPr lang="en-US" dirty="0">
                <a:hlinkClick r:id="rId9" tooltip="Hydrolysis"/>
              </a:rPr>
              <a:t>hydrolysis</a:t>
            </a:r>
            <a:r>
              <a:rPr lang="en-US" dirty="0"/>
              <a:t>; i.e., break water into hydrogen and oxygen. </a:t>
            </a:r>
          </a:p>
          <a:p>
            <a:r>
              <a:rPr lang="en-US" b="1" dirty="0"/>
              <a:t>Industrial and medical uses</a:t>
            </a:r>
          </a:p>
          <a:p>
            <a:r>
              <a:rPr lang="en-US" dirty="0"/>
              <a:t>TiO</a:t>
            </a:r>
            <a:r>
              <a:rPr lang="en-US" baseline="-25000" dirty="0"/>
              <a:t>2 </a:t>
            </a:r>
            <a:r>
              <a:rPr lang="en-US" dirty="0"/>
              <a:t>nanoparticles are FDA approved and are widely used in cosmetics, sunscreens, household products, surface coatings (e.g. paint and printing ink) and plastics. </a:t>
            </a:r>
          </a:p>
          <a:p>
            <a:endParaRPr lang="en-US" dirty="0"/>
          </a:p>
        </p:txBody>
      </p:sp>
    </p:spTree>
    <p:extLst>
      <p:ext uri="{BB962C8B-B14F-4D97-AF65-F5344CB8AC3E}">
        <p14:creationId xmlns:p14="http://schemas.microsoft.com/office/powerpoint/2010/main" xmlns="" val="1027822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Titanium Dioxide? (TiO</a:t>
            </a:r>
            <a:r>
              <a:rPr lang="en-US" sz="2200" dirty="0" smtClean="0"/>
              <a:t>2</a:t>
            </a:r>
            <a:r>
              <a:rPr lang="en-US" dirty="0" smtClean="0"/>
              <a:t>)</a:t>
            </a:r>
            <a:endParaRPr lang="en-US" dirty="0"/>
          </a:p>
        </p:txBody>
      </p:sp>
      <p:sp>
        <p:nvSpPr>
          <p:cNvPr id="3" name="Content Placeholder 2"/>
          <p:cNvSpPr>
            <a:spLocks noGrp="1"/>
          </p:cNvSpPr>
          <p:nvPr>
            <p:ph idx="1"/>
          </p:nvPr>
        </p:nvSpPr>
        <p:spPr/>
        <p:txBody>
          <a:bodyPr>
            <a:noAutofit/>
          </a:bodyPr>
          <a:lstStyle/>
          <a:p>
            <a:r>
              <a:rPr lang="en-US" sz="2400" dirty="0" smtClean="0"/>
              <a:t>Common Earth Mineral</a:t>
            </a:r>
          </a:p>
          <a:p>
            <a:r>
              <a:rPr lang="en-US" sz="2400" dirty="0" smtClean="0"/>
              <a:t>UV Photo-catalytic Oxidation</a:t>
            </a:r>
          </a:p>
          <a:p>
            <a:pPr lvl="0"/>
            <a:r>
              <a:rPr lang="en-US" sz="2400" dirty="0"/>
              <a:t>Sterilizing Effect /Bacteria reduction</a:t>
            </a:r>
          </a:p>
          <a:p>
            <a:r>
              <a:rPr lang="en-US" sz="2400" dirty="0" smtClean="0"/>
              <a:t>Deodorizing</a:t>
            </a:r>
            <a:endParaRPr lang="en-US" sz="2400" dirty="0"/>
          </a:p>
          <a:p>
            <a:r>
              <a:rPr lang="en-US" sz="2400" dirty="0"/>
              <a:t>Air </a:t>
            </a:r>
            <a:r>
              <a:rPr lang="en-US" sz="2400" dirty="0" smtClean="0"/>
              <a:t>Purifying</a:t>
            </a:r>
            <a:endParaRPr lang="en-US" sz="2400" dirty="0"/>
          </a:p>
          <a:p>
            <a:r>
              <a:rPr lang="en-US" sz="2400" dirty="0"/>
              <a:t>Anti </a:t>
            </a:r>
            <a:r>
              <a:rPr lang="en-US" sz="2400" dirty="0" smtClean="0"/>
              <a:t>fogging</a:t>
            </a:r>
          </a:p>
          <a:p>
            <a:r>
              <a:rPr lang="en-US" sz="2400" dirty="0" smtClean="0"/>
              <a:t>Self-Cleaning</a:t>
            </a:r>
            <a:endParaRPr lang="en-US" sz="2400" dirty="0"/>
          </a:p>
          <a:p>
            <a:r>
              <a:rPr lang="en-US" sz="2400" dirty="0"/>
              <a:t>Water Purification</a:t>
            </a:r>
          </a:p>
          <a:p>
            <a:r>
              <a:rPr lang="en-US" sz="2400" dirty="0"/>
              <a:t>Elimination of Toxic and Carcinogen gases</a:t>
            </a:r>
          </a:p>
        </p:txBody>
      </p:sp>
      <p:pic>
        <p:nvPicPr>
          <p:cNvPr id="2050" name="Picture 2" descr="https://encrypted-tbn2.gstatic.com/images?q=tbn:ANd9GcQgyG_GM6S3BrVVOyP7Rwjy1yB46jpl8T73TPO7etx8bvEtKtWKU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1174" y="5179532"/>
            <a:ext cx="1524000" cy="1673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2626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14400"/>
            <a:ext cx="8229600" cy="458115"/>
          </a:xfrm>
        </p:spPr>
        <p:txBody>
          <a:bodyPr>
            <a:normAutofit fontScale="90000"/>
          </a:bodyPr>
          <a:lstStyle/>
          <a:p>
            <a:r>
              <a:rPr lang="en-US" dirty="0"/>
              <a:t>How it </a:t>
            </a:r>
            <a:r>
              <a:rPr lang="en-US" dirty="0" smtClean="0"/>
              <a:t>work ?</a:t>
            </a:r>
            <a:endParaRPr lang="en-US" dirty="0"/>
          </a:p>
        </p:txBody>
      </p:sp>
      <p:sp>
        <p:nvSpPr>
          <p:cNvPr id="4" name="Explosion 1 3"/>
          <p:cNvSpPr/>
          <p:nvPr/>
        </p:nvSpPr>
        <p:spPr>
          <a:xfrm>
            <a:off x="152400" y="2699082"/>
            <a:ext cx="1862889" cy="1181100"/>
          </a:xfrm>
          <a:prstGeom prst="irregularSeal1">
            <a:avLst/>
          </a:prstGeom>
          <a:solidFill>
            <a:schemeClr val="accent2">
              <a:lumMod val="75000"/>
            </a:schemeClr>
          </a:solidFill>
          <a:ln>
            <a:noFill/>
          </a:ln>
          <a:scene3d>
            <a:camera prst="orthographicFront"/>
            <a:lightRig rig="threePt" dir="t"/>
          </a:scene3d>
          <a:sp3d>
            <a:bevelT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smtClean="0">
                <a:latin typeface="Arial" pitchFamily="34" charset="0"/>
                <a:cs typeface="Arial" pitchFamily="34" charset="0"/>
              </a:rPr>
              <a:t>VOC &amp; Odor</a:t>
            </a:r>
            <a:endParaRPr lang="en-US" b="1" cap="small" dirty="0">
              <a:latin typeface="Arial" pitchFamily="34" charset="0"/>
              <a:cs typeface="Arial" pitchFamily="34" charset="0"/>
            </a:endParaRPr>
          </a:p>
        </p:txBody>
      </p:sp>
      <p:sp>
        <p:nvSpPr>
          <p:cNvPr id="5" name="Explosion 1 4"/>
          <p:cNvSpPr/>
          <p:nvPr/>
        </p:nvSpPr>
        <p:spPr>
          <a:xfrm>
            <a:off x="2235964" y="2699082"/>
            <a:ext cx="2217725" cy="1181100"/>
          </a:xfrm>
          <a:prstGeom prst="irregularSeal1">
            <a:avLst/>
          </a:prstGeom>
          <a:solidFill>
            <a:schemeClr val="accent2">
              <a:lumMod val="75000"/>
            </a:schemeClr>
          </a:solidFill>
          <a:ln>
            <a:noFill/>
          </a:ln>
          <a:scene3d>
            <a:camera prst="orthographicFront"/>
            <a:lightRig rig="threePt" dir="t"/>
          </a:scene3d>
          <a:sp3d>
            <a:bevelT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latin typeface="Arial" pitchFamily="34" charset="0"/>
                <a:cs typeface="Arial" pitchFamily="34" charset="0"/>
              </a:rPr>
              <a:t>Bacteria</a:t>
            </a:r>
          </a:p>
        </p:txBody>
      </p:sp>
      <p:sp>
        <p:nvSpPr>
          <p:cNvPr id="6" name="Explosion 1 5"/>
          <p:cNvSpPr/>
          <p:nvPr/>
        </p:nvSpPr>
        <p:spPr>
          <a:xfrm>
            <a:off x="7144753" y="2699082"/>
            <a:ext cx="1862889" cy="1181100"/>
          </a:xfrm>
          <a:prstGeom prst="irregularSeal1">
            <a:avLst/>
          </a:prstGeom>
          <a:solidFill>
            <a:schemeClr val="accent2">
              <a:lumMod val="75000"/>
            </a:schemeClr>
          </a:solidFill>
          <a:ln>
            <a:noFill/>
          </a:ln>
          <a:scene3d>
            <a:camera prst="orthographicFront"/>
            <a:lightRig rig="threePt" dir="t"/>
          </a:scene3d>
          <a:sp3d>
            <a:bevelT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latin typeface="Arial" pitchFamily="34" charset="0"/>
                <a:cs typeface="Arial" pitchFamily="34" charset="0"/>
              </a:rPr>
              <a:t>Germs</a:t>
            </a:r>
          </a:p>
        </p:txBody>
      </p:sp>
      <p:sp>
        <p:nvSpPr>
          <p:cNvPr id="7" name="Explosion 1 6"/>
          <p:cNvSpPr/>
          <p:nvPr/>
        </p:nvSpPr>
        <p:spPr>
          <a:xfrm>
            <a:off x="4648200" y="2699082"/>
            <a:ext cx="1862889" cy="1181100"/>
          </a:xfrm>
          <a:prstGeom prst="irregularSeal1">
            <a:avLst/>
          </a:prstGeom>
          <a:solidFill>
            <a:schemeClr val="accent2">
              <a:lumMod val="75000"/>
            </a:schemeClr>
          </a:solidFill>
          <a:ln>
            <a:noFill/>
          </a:ln>
          <a:scene3d>
            <a:camera prst="orthographicFront"/>
            <a:lightRig rig="threePt" dir="t"/>
          </a:scene3d>
          <a:sp3d>
            <a:bevelT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latin typeface="Arial" pitchFamily="34" charset="0"/>
                <a:cs typeface="Arial" pitchFamily="34" charset="0"/>
              </a:rPr>
              <a:t>Fungus</a:t>
            </a:r>
          </a:p>
        </p:txBody>
      </p:sp>
      <p:sp>
        <p:nvSpPr>
          <p:cNvPr id="8" name="Down Arrow 7"/>
          <p:cNvSpPr/>
          <p:nvPr/>
        </p:nvSpPr>
        <p:spPr>
          <a:xfrm>
            <a:off x="1295400" y="1752600"/>
            <a:ext cx="1692441" cy="990600"/>
          </a:xfrm>
          <a:prstGeom prst="downArrow">
            <a:avLst/>
          </a:prstGeom>
          <a:gradFill>
            <a:gsLst>
              <a:gs pos="47000">
                <a:srgbClr val="FFF200"/>
              </a:gs>
              <a:gs pos="82000">
                <a:srgbClr val="FF7A00"/>
              </a:gs>
              <a:gs pos="100000">
                <a:srgbClr val="FF0300"/>
              </a:gs>
              <a:gs pos="100000">
                <a:srgbClr val="4D0808"/>
              </a:gs>
            </a:gsLst>
            <a:lin ang="5400000" scaled="0"/>
          </a:gradFill>
          <a:ln>
            <a:noFill/>
          </a:ln>
          <a:scene3d>
            <a:camera prst="orthographicFront"/>
            <a:lightRig rig="threePt" dir="t"/>
          </a:scene3d>
          <a:sp3d>
            <a:bevelT w="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small" dirty="0" smtClean="0">
                <a:solidFill>
                  <a:schemeClr val="tx1">
                    <a:lumMod val="85000"/>
                    <a:lumOff val="15000"/>
                  </a:schemeClr>
                </a:solidFill>
                <a:latin typeface="Arial" pitchFamily="34" charset="0"/>
                <a:cs typeface="Arial" pitchFamily="34" charset="0"/>
              </a:rPr>
              <a:t>Light</a:t>
            </a:r>
            <a:endParaRPr lang="en-US" sz="2000" b="1" cap="small" dirty="0">
              <a:solidFill>
                <a:schemeClr val="tx1">
                  <a:lumMod val="85000"/>
                  <a:lumOff val="15000"/>
                </a:schemeClr>
              </a:solidFill>
              <a:latin typeface="Arial" pitchFamily="34" charset="0"/>
              <a:cs typeface="Arial" pitchFamily="34" charset="0"/>
            </a:endParaRPr>
          </a:p>
        </p:txBody>
      </p:sp>
      <p:sp>
        <p:nvSpPr>
          <p:cNvPr id="10" name="Down Arrow 9"/>
          <p:cNvSpPr/>
          <p:nvPr/>
        </p:nvSpPr>
        <p:spPr>
          <a:xfrm>
            <a:off x="5943600" y="1828800"/>
            <a:ext cx="1692441" cy="990600"/>
          </a:xfrm>
          <a:prstGeom prst="downArrow">
            <a:avLst/>
          </a:prstGeom>
          <a:gradFill>
            <a:gsLst>
              <a:gs pos="47000">
                <a:srgbClr val="FFF200"/>
              </a:gs>
              <a:gs pos="82000">
                <a:srgbClr val="FF7A00"/>
              </a:gs>
              <a:gs pos="100000">
                <a:srgbClr val="FF0300"/>
              </a:gs>
              <a:gs pos="100000">
                <a:srgbClr val="4D0808"/>
              </a:gs>
            </a:gsLst>
            <a:lin ang="5400000" scaled="0"/>
          </a:gradFill>
          <a:ln>
            <a:noFill/>
          </a:ln>
          <a:scene3d>
            <a:camera prst="orthographicFront"/>
            <a:lightRig rig="threePt" dir="t"/>
          </a:scene3d>
          <a:sp3d>
            <a:bevelT w="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small" dirty="0" smtClean="0">
                <a:solidFill>
                  <a:schemeClr val="tx1">
                    <a:lumMod val="85000"/>
                    <a:lumOff val="15000"/>
                  </a:schemeClr>
                </a:solidFill>
                <a:latin typeface="Arial" pitchFamily="34" charset="0"/>
                <a:cs typeface="Arial" pitchFamily="34" charset="0"/>
              </a:rPr>
              <a:t>Light</a:t>
            </a:r>
            <a:endParaRPr lang="en-US" sz="2000" b="1" cap="small" dirty="0">
              <a:solidFill>
                <a:schemeClr val="tx1">
                  <a:lumMod val="85000"/>
                  <a:lumOff val="15000"/>
                </a:schemeClr>
              </a:solidFill>
              <a:latin typeface="Arial" pitchFamily="34" charset="0"/>
              <a:cs typeface="Arial" pitchFamily="34" charset="0"/>
            </a:endParaRPr>
          </a:p>
        </p:txBody>
      </p:sp>
      <p:sp>
        <p:nvSpPr>
          <p:cNvPr id="11" name="Down Arrow 10"/>
          <p:cNvSpPr/>
          <p:nvPr/>
        </p:nvSpPr>
        <p:spPr>
          <a:xfrm>
            <a:off x="1295400" y="4724400"/>
            <a:ext cx="533400" cy="381000"/>
          </a:xfrm>
          <a:prstGeom prst="downArrow">
            <a:avLst/>
          </a:prstGeom>
          <a:solidFill>
            <a:schemeClr val="tx2">
              <a:lumMod val="40000"/>
              <a:lumOff val="60000"/>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81500" y="4724400"/>
            <a:ext cx="533400" cy="381000"/>
          </a:xfrm>
          <a:prstGeom prst="downArrow">
            <a:avLst/>
          </a:prstGeom>
          <a:solidFill>
            <a:schemeClr val="tx2">
              <a:lumMod val="40000"/>
              <a:lumOff val="60000"/>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281112" y="4730416"/>
            <a:ext cx="533400" cy="381000"/>
          </a:xfrm>
          <a:prstGeom prst="downArrow">
            <a:avLst/>
          </a:prstGeom>
          <a:solidFill>
            <a:schemeClr val="tx2">
              <a:lumMod val="40000"/>
              <a:lumOff val="60000"/>
            </a:schemeClr>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39415" y="4267202"/>
            <a:ext cx="8271711" cy="380998"/>
          </a:xfrm>
          <a:prstGeom prst="roundRect">
            <a:avLst/>
          </a:prstGeom>
          <a:gradFill>
            <a:gsLst>
              <a:gs pos="0">
                <a:srgbClr val="FFF200"/>
              </a:gs>
              <a:gs pos="89000">
                <a:srgbClr val="FF7A00"/>
              </a:gs>
              <a:gs pos="100000">
                <a:srgbClr val="FF0300"/>
              </a:gs>
              <a:gs pos="100000">
                <a:srgbClr val="4D0808"/>
              </a:gs>
            </a:gsLst>
            <a:lin ang="5400000" scaled="0"/>
          </a:gradFill>
          <a:ln>
            <a:noFill/>
          </a:ln>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85000"/>
                    <a:lumOff val="15000"/>
                  </a:schemeClr>
                </a:solidFill>
                <a:latin typeface="Arial" pitchFamily="34" charset="0"/>
                <a:cs typeface="Arial" pitchFamily="34" charset="0"/>
              </a:rPr>
              <a:t>TiO2    PHOTOCATALYTIC    REACTION</a:t>
            </a:r>
            <a:endParaRPr lang="en-US" sz="2000" b="1" dirty="0">
              <a:solidFill>
                <a:schemeClr val="tx1">
                  <a:lumMod val="85000"/>
                  <a:lumOff val="15000"/>
                </a:schemeClr>
              </a:solidFill>
              <a:latin typeface="Arial" pitchFamily="34" charset="0"/>
              <a:cs typeface="Arial" pitchFamily="34" charset="0"/>
            </a:endParaRPr>
          </a:p>
        </p:txBody>
      </p:sp>
      <p:sp>
        <p:nvSpPr>
          <p:cNvPr id="21" name="TextBox 20"/>
          <p:cNvSpPr txBox="1"/>
          <p:nvPr/>
        </p:nvSpPr>
        <p:spPr>
          <a:xfrm>
            <a:off x="76200" y="5100935"/>
            <a:ext cx="2933700" cy="461665"/>
          </a:xfrm>
          <a:prstGeom prst="rect">
            <a:avLst/>
          </a:prstGeom>
          <a:noFill/>
        </p:spPr>
        <p:txBody>
          <a:bodyPr wrap="square" rtlCol="0">
            <a:spAutoFit/>
          </a:bodyPr>
          <a:lstStyle/>
          <a:p>
            <a:pPr algn="ctr"/>
            <a:r>
              <a:rPr lang="en-US" sz="2400" b="1" cap="small" dirty="0" smtClean="0"/>
              <a:t>Deodorization</a:t>
            </a:r>
            <a:endParaRPr lang="en-US" sz="2400" b="1" cap="small" dirty="0"/>
          </a:p>
        </p:txBody>
      </p:sp>
      <p:sp>
        <p:nvSpPr>
          <p:cNvPr id="22" name="TextBox 21"/>
          <p:cNvSpPr txBox="1"/>
          <p:nvPr/>
        </p:nvSpPr>
        <p:spPr>
          <a:xfrm>
            <a:off x="6057900" y="5111416"/>
            <a:ext cx="2933700" cy="461665"/>
          </a:xfrm>
          <a:prstGeom prst="rect">
            <a:avLst/>
          </a:prstGeom>
          <a:noFill/>
        </p:spPr>
        <p:txBody>
          <a:bodyPr wrap="square" rtlCol="0">
            <a:spAutoFit/>
          </a:bodyPr>
          <a:lstStyle/>
          <a:p>
            <a:pPr algn="ctr"/>
            <a:r>
              <a:rPr lang="en-US" sz="2400" b="1" cap="small" dirty="0" smtClean="0"/>
              <a:t>Sterilization</a:t>
            </a:r>
            <a:endParaRPr lang="en-US" sz="2400" b="1" cap="small" dirty="0"/>
          </a:p>
        </p:txBody>
      </p:sp>
      <p:sp>
        <p:nvSpPr>
          <p:cNvPr id="23" name="TextBox 22"/>
          <p:cNvSpPr txBox="1"/>
          <p:nvPr/>
        </p:nvSpPr>
        <p:spPr>
          <a:xfrm>
            <a:off x="3200400" y="5111416"/>
            <a:ext cx="2933700" cy="830997"/>
          </a:xfrm>
          <a:prstGeom prst="rect">
            <a:avLst/>
          </a:prstGeom>
          <a:noFill/>
        </p:spPr>
        <p:txBody>
          <a:bodyPr wrap="square" rtlCol="0">
            <a:spAutoFit/>
          </a:bodyPr>
          <a:lstStyle/>
          <a:p>
            <a:pPr algn="ctr"/>
            <a:r>
              <a:rPr lang="en-US" sz="2400" b="1" cap="small" dirty="0" smtClean="0"/>
              <a:t>Air Purification</a:t>
            </a:r>
          </a:p>
          <a:p>
            <a:pPr algn="ctr"/>
            <a:r>
              <a:rPr lang="en-US" sz="2400" b="1" cap="small" dirty="0" smtClean="0"/>
              <a:t>Water Purification</a:t>
            </a:r>
            <a:endParaRPr lang="en-US" sz="2400" b="1" cap="small" dirty="0"/>
          </a:p>
        </p:txBody>
      </p:sp>
      <p:sp>
        <p:nvSpPr>
          <p:cNvPr id="27" name="Down Arrow 26"/>
          <p:cNvSpPr/>
          <p:nvPr/>
        </p:nvSpPr>
        <p:spPr>
          <a:xfrm>
            <a:off x="770522" y="3733800"/>
            <a:ext cx="626644" cy="381000"/>
          </a:xfrm>
          <a:prstGeom prst="downArrow">
            <a:avLst>
              <a:gd name="adj1" fmla="val 44880"/>
              <a:gd name="adj2" fmla="val 100000"/>
            </a:avLst>
          </a:prstGeom>
          <a:solidFill>
            <a:schemeClr val="bg1">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w="304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3031504" y="3733800"/>
            <a:ext cx="626644" cy="381000"/>
          </a:xfrm>
          <a:prstGeom prst="downArrow">
            <a:avLst>
              <a:gd name="adj1" fmla="val 44880"/>
              <a:gd name="adj2" fmla="val 100000"/>
            </a:avLst>
          </a:prstGeom>
          <a:solidFill>
            <a:schemeClr val="bg1">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w="304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5266322" y="3733800"/>
            <a:ext cx="626644" cy="381000"/>
          </a:xfrm>
          <a:prstGeom prst="downArrow">
            <a:avLst>
              <a:gd name="adj1" fmla="val 44880"/>
              <a:gd name="adj2" fmla="val 100000"/>
            </a:avLst>
          </a:prstGeom>
          <a:solidFill>
            <a:schemeClr val="bg1">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w="304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7762875" y="3733800"/>
            <a:ext cx="626644" cy="381000"/>
          </a:xfrm>
          <a:prstGeom prst="downArrow">
            <a:avLst>
              <a:gd name="adj1" fmla="val 44880"/>
              <a:gd name="adj2" fmla="val 100000"/>
            </a:avLst>
          </a:prstGeom>
          <a:solidFill>
            <a:schemeClr val="bg1">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w="304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657600" y="1828800"/>
            <a:ext cx="1692441" cy="990600"/>
          </a:xfrm>
          <a:prstGeom prst="downArrow">
            <a:avLst/>
          </a:prstGeom>
          <a:gradFill>
            <a:gsLst>
              <a:gs pos="47000">
                <a:srgbClr val="FFF200"/>
              </a:gs>
              <a:gs pos="82000">
                <a:srgbClr val="FF7A00"/>
              </a:gs>
              <a:gs pos="100000">
                <a:srgbClr val="FF0300"/>
              </a:gs>
              <a:gs pos="100000">
                <a:srgbClr val="4D0808"/>
              </a:gs>
            </a:gsLst>
            <a:lin ang="5400000" scaled="0"/>
          </a:gradFill>
          <a:ln>
            <a:noFill/>
          </a:ln>
          <a:scene3d>
            <a:camera prst="orthographicFront"/>
            <a:lightRig rig="threePt" dir="t"/>
          </a:scene3d>
          <a:sp3d>
            <a:bevelT w="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small" dirty="0" smtClean="0">
                <a:solidFill>
                  <a:schemeClr val="tx1">
                    <a:lumMod val="85000"/>
                    <a:lumOff val="15000"/>
                  </a:schemeClr>
                </a:solidFill>
                <a:latin typeface="Arial" pitchFamily="34" charset="0"/>
                <a:cs typeface="Arial" pitchFamily="34" charset="0"/>
              </a:rPr>
              <a:t>Light</a:t>
            </a:r>
            <a:endParaRPr lang="en-US" sz="2000" b="1" cap="small" dirty="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xmlns="" val="15750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Index</a:t>
            </a:r>
            <a:endParaRPr lang="en-US" sz="4400" b="1" dirty="0"/>
          </a:p>
        </p:txBody>
      </p:sp>
      <p:sp>
        <p:nvSpPr>
          <p:cNvPr id="3" name="Content Placeholder 2"/>
          <p:cNvSpPr>
            <a:spLocks noGrp="1"/>
          </p:cNvSpPr>
          <p:nvPr>
            <p:ph idx="1"/>
          </p:nvPr>
        </p:nvSpPr>
        <p:spPr/>
        <p:txBody>
          <a:bodyPr>
            <a:normAutofit fontScale="92500" lnSpcReduction="10000"/>
          </a:bodyPr>
          <a:lstStyle/>
          <a:p>
            <a:pPr marL="457200" indent="-457200">
              <a:buAutoNum type="arabicPeriod"/>
            </a:pPr>
            <a:r>
              <a:rPr lang="en-US" sz="2400" dirty="0" smtClean="0"/>
              <a:t>What </a:t>
            </a:r>
            <a:r>
              <a:rPr lang="en-US" sz="2400" dirty="0"/>
              <a:t>is smell / odor </a:t>
            </a:r>
            <a:r>
              <a:rPr lang="en-US" sz="2400" dirty="0" smtClean="0"/>
              <a:t>?</a:t>
            </a:r>
          </a:p>
          <a:p>
            <a:pPr marL="457200" indent="-457200">
              <a:buAutoNum type="arabicPeriod"/>
            </a:pPr>
            <a:r>
              <a:rPr lang="en-US" sz="2400" dirty="0" smtClean="0"/>
              <a:t>Is your Living Space Healthy?</a:t>
            </a:r>
            <a:endParaRPr lang="en-US" sz="2400" dirty="0"/>
          </a:p>
          <a:p>
            <a:pPr marL="0" indent="0">
              <a:buNone/>
            </a:pPr>
            <a:r>
              <a:rPr lang="en-US" sz="2400" dirty="0"/>
              <a:t>3</a:t>
            </a:r>
            <a:r>
              <a:rPr lang="en-US" sz="2400" dirty="0" smtClean="0"/>
              <a:t>.    </a:t>
            </a:r>
            <a:r>
              <a:rPr lang="en-US" sz="2400" dirty="0"/>
              <a:t>What is </a:t>
            </a:r>
            <a:r>
              <a:rPr lang="en-US" sz="2400" dirty="0" smtClean="0"/>
              <a:t>Photo-catalysis </a:t>
            </a:r>
            <a:r>
              <a:rPr lang="en-US" sz="2400" dirty="0"/>
              <a:t>?</a:t>
            </a:r>
          </a:p>
          <a:p>
            <a:pPr marL="0" indent="0">
              <a:buNone/>
            </a:pPr>
            <a:r>
              <a:rPr lang="en-US" sz="2400" dirty="0"/>
              <a:t>4</a:t>
            </a:r>
            <a:r>
              <a:rPr lang="en-US" sz="2400" dirty="0" smtClean="0"/>
              <a:t>.    </a:t>
            </a:r>
            <a:r>
              <a:rPr lang="en-US" sz="2400" dirty="0"/>
              <a:t>What is Titanium dioxide ?</a:t>
            </a:r>
          </a:p>
          <a:p>
            <a:pPr marL="0" indent="0">
              <a:buNone/>
            </a:pPr>
            <a:r>
              <a:rPr lang="en-US" sz="2400" dirty="0"/>
              <a:t>5</a:t>
            </a:r>
            <a:r>
              <a:rPr lang="en-US" sz="2400" dirty="0" smtClean="0"/>
              <a:t>.    </a:t>
            </a:r>
            <a:r>
              <a:rPr lang="en-US" sz="2400" dirty="0"/>
              <a:t>What is nanotechnology ?</a:t>
            </a:r>
          </a:p>
          <a:p>
            <a:pPr marL="0" indent="0">
              <a:buNone/>
            </a:pPr>
            <a:r>
              <a:rPr lang="en-US" sz="2400" dirty="0"/>
              <a:t>6</a:t>
            </a:r>
            <a:r>
              <a:rPr lang="en-US" sz="2400" dirty="0" smtClean="0"/>
              <a:t>.    Why does my toilet / room / vehicle smell ?</a:t>
            </a:r>
            <a:endParaRPr lang="en-US" sz="2400" dirty="0"/>
          </a:p>
          <a:p>
            <a:pPr marL="0" indent="0">
              <a:buNone/>
            </a:pPr>
            <a:r>
              <a:rPr lang="en-US" sz="2400" dirty="0"/>
              <a:t>7</a:t>
            </a:r>
            <a:r>
              <a:rPr lang="en-US" sz="2400" dirty="0" smtClean="0"/>
              <a:t>.    How does ODOR GUARD work ?</a:t>
            </a:r>
          </a:p>
          <a:p>
            <a:pPr marL="457200" indent="-457200">
              <a:buAutoNum type="arabicPeriod" startAt="8"/>
            </a:pPr>
            <a:r>
              <a:rPr lang="en-US" sz="2400" dirty="0" smtClean="0"/>
              <a:t>Why ODOR GUARD ?</a:t>
            </a:r>
          </a:p>
          <a:p>
            <a:pPr marL="457200" indent="-457200">
              <a:buAutoNum type="arabicPeriod" startAt="8"/>
            </a:pPr>
            <a:r>
              <a:rPr lang="en-US" sz="2400" dirty="0" smtClean="0"/>
              <a:t>Applications of ODOR GUARD </a:t>
            </a:r>
          </a:p>
          <a:p>
            <a:pPr marL="0" indent="0">
              <a:buNone/>
            </a:pPr>
            <a:r>
              <a:rPr lang="en-US" sz="2400" dirty="0" smtClean="0"/>
              <a:t>10.  Benefits of using ODOR GUARD</a:t>
            </a:r>
          </a:p>
          <a:p>
            <a:pPr marL="0" indent="0">
              <a:buNone/>
            </a:pPr>
            <a:endParaRPr lang="en-US" sz="24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4200" y="4807618"/>
            <a:ext cx="2095500" cy="203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594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Odor Guard?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Environmentally Friendly</a:t>
            </a:r>
          </a:p>
          <a:p>
            <a:r>
              <a:rPr lang="en-US" dirty="0" smtClean="0"/>
              <a:t>No </a:t>
            </a:r>
            <a:r>
              <a:rPr lang="en-US" dirty="0"/>
              <a:t>Toxic and </a:t>
            </a:r>
            <a:r>
              <a:rPr lang="en-US" dirty="0" smtClean="0"/>
              <a:t>Carcinogenic gases</a:t>
            </a:r>
          </a:p>
          <a:p>
            <a:r>
              <a:rPr lang="en-US" dirty="0"/>
              <a:t>Odor Eliminating</a:t>
            </a:r>
          </a:p>
          <a:p>
            <a:r>
              <a:rPr lang="en-US" dirty="0"/>
              <a:t>Anti Polluting &amp; Eco Friendly</a:t>
            </a:r>
          </a:p>
          <a:p>
            <a:r>
              <a:rPr lang="en-US" dirty="0"/>
              <a:t>Anti Bacterial</a:t>
            </a:r>
          </a:p>
          <a:p>
            <a:r>
              <a:rPr lang="en-US" dirty="0"/>
              <a:t>Anti Viral</a:t>
            </a:r>
          </a:p>
          <a:p>
            <a:r>
              <a:rPr lang="en-US" dirty="0"/>
              <a:t>Self Cleaning</a:t>
            </a:r>
          </a:p>
          <a:p>
            <a:r>
              <a:rPr lang="en-US" dirty="0"/>
              <a:t>Long Lasting </a:t>
            </a:r>
          </a:p>
          <a:p>
            <a:r>
              <a:rPr lang="en-US" dirty="0"/>
              <a:t>Ultra Violet Photo-catalytic Oxidation (UVPCO)</a:t>
            </a:r>
          </a:p>
          <a:p>
            <a:pPr marL="0" indent="0">
              <a:buNone/>
            </a:pPr>
            <a:endParaRPr lang="en-US" dirty="0" smtClean="0"/>
          </a:p>
          <a:p>
            <a:endParaRPr lang="en-US" dirty="0" smtClean="0"/>
          </a:p>
          <a:p>
            <a:endParaRPr lang="en-US" dirty="0"/>
          </a:p>
          <a:p>
            <a:endParaRPr lang="en-US" dirty="0" smtClean="0"/>
          </a:p>
          <a:p>
            <a:endParaRPr lang="en-US" dirty="0"/>
          </a:p>
        </p:txBody>
      </p:sp>
      <p:pic>
        <p:nvPicPr>
          <p:cNvPr id="5" name="Picture 4" descr="https://encrypted-tbn0.gstatic.com/images?q=tbn:ANd9GcSLAjLAZLOT76RMFafTpKEB-FG6ZDdfg7QptYq2LeBf_5ybLKbGD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91400" y="5049218"/>
            <a:ext cx="1752600" cy="1824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1805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ODOR GUARD work </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a:t>
            </a:r>
            <a:r>
              <a:rPr lang="en-US" dirty="0" smtClean="0"/>
              <a:t>photo-catalytic </a:t>
            </a:r>
            <a:r>
              <a:rPr lang="en-US" dirty="0"/>
              <a:t>reaction occurs when UV light, either natural </a:t>
            </a:r>
            <a:r>
              <a:rPr lang="en-US" b="1" dirty="0"/>
              <a:t>(</a:t>
            </a:r>
            <a:r>
              <a:rPr lang="en-US" b="1" i="1" dirty="0"/>
              <a:t>the sun</a:t>
            </a:r>
            <a:r>
              <a:rPr lang="en-US" b="1" dirty="0"/>
              <a:t>)</a:t>
            </a:r>
            <a:r>
              <a:rPr lang="en-US" dirty="0"/>
              <a:t> or artificial </a:t>
            </a:r>
            <a:r>
              <a:rPr lang="en-US" b="1" dirty="0"/>
              <a:t>(</a:t>
            </a:r>
            <a:r>
              <a:rPr lang="en-US" b="1" i="1" dirty="0"/>
              <a:t>fluorescent or black light bulbs</a:t>
            </a:r>
            <a:r>
              <a:rPr lang="en-US" b="1" dirty="0"/>
              <a:t>)</a:t>
            </a:r>
            <a:r>
              <a:rPr lang="en-US" dirty="0"/>
              <a:t> reacts with a material that contains certain forms of titanium dioxide to create oxidizing agents (</a:t>
            </a:r>
            <a:r>
              <a:rPr lang="en-US" i="1" dirty="0"/>
              <a:t>hydroxyl radicals</a:t>
            </a:r>
            <a:r>
              <a:rPr lang="en-US" dirty="0"/>
              <a:t>) that decompose (</a:t>
            </a:r>
            <a:r>
              <a:rPr lang="en-US" i="1" dirty="0"/>
              <a:t>breakup</a:t>
            </a:r>
            <a:r>
              <a:rPr lang="en-US" dirty="0"/>
              <a:t>) all organic materials. The </a:t>
            </a:r>
            <a:r>
              <a:rPr lang="en-US" dirty="0" smtClean="0"/>
              <a:t>photo-catalytic </a:t>
            </a:r>
            <a:r>
              <a:rPr lang="en-US" dirty="0"/>
              <a:t>reaction converts organic matter (</a:t>
            </a:r>
            <a:r>
              <a:rPr lang="en-US" i="1" dirty="0"/>
              <a:t>oils, biofilm, grime, mold, </a:t>
            </a:r>
            <a:r>
              <a:rPr lang="en-US" i="1" dirty="0" smtClean="0"/>
              <a:t>micro-toxins</a:t>
            </a:r>
            <a:r>
              <a:rPr lang="en-US" dirty="0"/>
              <a:t>) to water and trace amounts of carbon dioxide.</a:t>
            </a:r>
          </a:p>
          <a:p>
            <a:endParaRPr lang="en-US" dirty="0"/>
          </a:p>
          <a:p>
            <a:r>
              <a:rPr lang="en-US" dirty="0"/>
              <a:t>TI02 coatings are clear, colorless, environmentally friendly water-based suspensions of </a:t>
            </a:r>
            <a:r>
              <a:rPr lang="en-US" dirty="0" smtClean="0"/>
              <a:t>Nano-sized </a:t>
            </a:r>
            <a:r>
              <a:rPr lang="en-US" dirty="0"/>
              <a:t>particles of photoactive TI02 (</a:t>
            </a:r>
            <a:r>
              <a:rPr lang="en-US" i="1" dirty="0"/>
              <a:t>titanium dioxide – a</a:t>
            </a:r>
            <a:r>
              <a:rPr lang="en-US" dirty="0"/>
              <a:t> </a:t>
            </a:r>
            <a:r>
              <a:rPr lang="en-US" i="1" dirty="0"/>
              <a:t>common earth mineral</a:t>
            </a:r>
            <a:r>
              <a:rPr lang="en-US" dirty="0"/>
              <a:t>). The coating consists of a 1% solution (in liquid form) with a pH level of between 7.0 and 7.5 (neutral) and a VOC level of 0% when cured. The screen is made from a stainless steel mesh surrounded by a plastic frame. The finished screen surface is inert and does not off gas or degrade under any normal conditions. There are no chemicals or surface residues that will erode or flake off. </a:t>
            </a:r>
          </a:p>
          <a:p>
            <a:endParaRPr lang="en-US"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0480" y="6353175"/>
            <a:ext cx="2257425"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6702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ODOR GUARD work </a:t>
            </a:r>
            <a:r>
              <a:rPr lang="en-US" dirty="0" smtClean="0"/>
              <a:t>? 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TI02 material is already coated on the screen and ready to use immediately. The screen surface is a Nano particle-bonded, ultra thin mineral film layer that is highly durable, self-cleaning, odor killing and germ resisting. The product is used both in autos as well as interior living and working spaces.</a:t>
            </a:r>
          </a:p>
          <a:p>
            <a:pPr>
              <a:buNone/>
            </a:pPr>
            <a:endParaRPr lang="en-US" dirty="0"/>
          </a:p>
          <a:p>
            <a:r>
              <a:rPr lang="en-US" dirty="0"/>
              <a:t>There is no power needed, no special handling required, no UV light is needed, only closed interior space ,minimal air circulation and the screen does the rest.</a:t>
            </a:r>
          </a:p>
          <a:p>
            <a:endParaRPr lang="en-US" dirty="0"/>
          </a:p>
          <a:p>
            <a:r>
              <a:rPr lang="en-US" dirty="0"/>
              <a:t>For non silver odor guard screens, only 0.00005 lumen ( moonlight gives 0.2 lumen) is required to keep the screen activated.</a:t>
            </a:r>
          </a:p>
          <a:p>
            <a:endParaRPr lang="en-US" dirty="0" smtClean="0"/>
          </a:p>
          <a:p>
            <a:r>
              <a:rPr lang="en-US" dirty="0" smtClean="0"/>
              <a:t>Activation </a:t>
            </a:r>
            <a:r>
              <a:rPr lang="en-US" dirty="0"/>
              <a:t>is simple and anyone can do it.</a:t>
            </a:r>
          </a:p>
          <a:p>
            <a:endParaRPr lang="en-US" dirty="0"/>
          </a:p>
        </p:txBody>
      </p:sp>
      <p:sp>
        <p:nvSpPr>
          <p:cNvPr id="4" name="AutoShape 2" descr="data:image/jpeg;base64,/9j/4AAQSkZJRgABAQAAAQABAAD/2wCEAAkGBhQQDxQUExQUFRUUGRgYFRgYGCEXGRsXGh0gGh4XHB4cHCcgGh4kGR0WKy8hLyktLCw4ICMxNTAqNSYrLCkBCQoKDgwOGg8PGiwlHSUpMC4vNDQsMCw1LykwNTAtLDAsKS01KSosLCwyLCw1LCwsLCktNSkvLCwsLCw0LywsLP/AABEIADUA7QMBIgACEQEDEQH/xAAbAAEAAgMBAQAAAAAAAAAAAAAABQYBBAcCA//EAEMQAAIBAwIDBAcEBgcJAAAAAAECAwAEEQUSBiExE0FRYQcUIiMycYEVQpGhMzVicnOxFyRSk7LB8CVDU2OSoqPC8f/EABkBAAMBAQEAAAAAAAAAAAAAAAABAgMEBf/EAC0RAAIBAwIEBAUFAAAAAAAAAAABAgMRIRIxQVFh8BMicYEEMrHB0SNCkeHx/9oADAMBAAIRAxEAPwDpXG3E8tnEWgjWRkAeUtnasZbaOnVmOceADHuqT4b4hjvrdZo+/kynqrDqp/1z5Gs3VrHOZ4HH6RBu8SjBl5fIhvlXJ+CtSfStUa2mOEduyfw3fck+uR9G8q7adKNWk0l5ln1RyTqyp1E38rx6M7XSvhcyfdBIJ7x1+lUU3r7/AGizYOMNk/lnrWFOk5m856ToNKrmjXzoo3nIPPHfjxqwSP7JI8CR+FROGl2Ki7q57pVc9HuqSXOmQSzNvkcNubAGcMR3DHQCrHUyVnYad1cUpSkMUpSgBSlM0AKVSPSTxhPp/YdiI/eb929S3w7cYwR4mrpC+VUnqQD+VaSpuMVN7MiNROTit0e6UrS1vUDb2s0wGTFG7geJUE4qEruyKbsrm7SuWcG6zql44uGlU28bkSLhVyANxVQFz3jvrX4b4g1XU5i8UqLFG671wqgKTnaPZJJ2g12P4OSveSxvk5l8VF2snnY63SlK4jqFKUoAUpVe9INy8WlXbxsyOsRKspwQfEEdKaV3YTwWGla2msTBGSckopJ88CtmkMUpSgCK1u0kyk0AzLFn2M4EkbY3R57icAqe4gdxNc69IcFvfx+swOFuIRiaF/dy7R4oee5efzHfyFdarRv9Ct7ggzQxSEdC6Bj+JFdNCv4ck3w7sYVqXiJrmQPCWtm6s4ZWOXK4c/tL7JP1xn61vXEA3mRTtcjBOAQe/n5+dRkaerdovYFYhI5R4V3rgnOHRRuUjxAIIxzFYTXICP00f1cKfqDgitHG8m47EqWEpPJk6qva7CMd2c8s/wCQzVisZN1sD5N+WRXONQuHuHcWkbSE5y+MRqO9ix5eJAHOunJbiOEIvRV2j5AYpfERUUuY6UnJvkc49Hmgz3emwlrqaCFdyxJAQjN7RzI7EEnLZwvQAedTega5JayX1vdSmZbNFmWVgA5iZS21sciRjr319/RV+p7b5P8A42qI1DTWudQ1eFPiks4lX94q2B+OKhvVKSe39lrCTRuaNo1zqMK3Vxd3EPajfFDbuI1jQ81BO0l2xgkmtWa+vFW8sDMzXEUIntJwArugPwPjkW3DbnvzU9wJrcc9hCAwDxIscqE4ZHQbSrDqOlRukzC81yWeIhobaAW+8c1aVmLsoPftHWld3d1sFsKxI3XFg+xzer96EOo/5jDAX+8IFeOA9Sla1eK6fdPayNHKxOSeQdW/6GHPyqpwQH1xdJwdiXhuR4erAdsq/wB6cf8AytrjuaS0upliznU4EhTH/HVhHny90/5U9C+Vcc+3dw1PcrGv8W3TxR5mkSK7eSYEZG2Hf2aIMc9oVdxA67hUpFweNqyadqfaTZHsmQKTnqeTZGOuCDVg4pvdOt0t7G6jLKqKFYKfdqBtDbhz5kdBnzqh8XaVpsUavZ3LSSEj2M7gF7zu2grjl35r0qL1RjGKa9rp+p51ZWk5Np+9mvQ3PSfoUlu8Mks7TPNuLDG1FICg7Bk4BPdWeN9Dm06GF1vLh+1yMFiuMKDyw3nXnjdpjpumNPuL7ZMluuMjbnz2Yrd9JOtxX1lbvAxdYn2yeyV2s6cgcgf2T0rSm5/pp5V2nj+DOaj53xsmvudQjc+pA5OexBznnnZ1zXF9A0yW8sbyZ7qcerpnZvLK/sk4bJ6cquknpStRpwVS5m7LYI9pGH27ebY24z35z5VXeAh/snVf4f8A6NXPRhOlCTatlfU3qzhUlFJ3w/oY4J4Oa7sZJRdTxBXcbEPsnCg5PMdc4+lePRpw613FdFZpIsKY9qHAYuhw2QRgqwUg+XnVo9FP6pn/AIkv+Ba1PQePdXX70f8AI1dWrLTV6NE0qcdVPqmWfh/ijdpAuZT7UMbibykhyH/Ern6io70aXMyrNBcszS4iuBuJJ2XC7tvPuVw4qF16BoryfTlB2ajNBMmOgQnNwP8Ax/g1S3H2oHT54rtAfbhmtiAPv43w/wDeCPqa87Stlx7/ACehfjyI644lmBvLiJiXublLKzBJKLs9lpQvT4tx8zip0ejaPZk3N4bjH6ft3DbvHbnZjP3cVE69oLWWl6e4Bb1GWKaYAZJB5yt54Ziflmrt9vW/Ydv20fZbd2/cNuP9d1KUml5RpcznuscSXEmjSB3xdW11HBIykruZZAA3LuYYyPnW9xdwmtvpd5O8s01wYHDu8jFTuxkBM7FGegxyqDu4GfS7m6IKi8v4pYwRg9l2qhT9RV79JP6ovP4R/wAqtuzSXP8ABKynfkaeocVsggs7Ta95JGvJj7ES7QTJJ8hzC9T/AD1OJreTTdMwk8peWWMXFyxLOqu2HkUdEA6ADkM+POvX9HsfqERtiUuk2zxzk5dpiMkOe9WHLHQDHhX2g9IcLW0ZuYyhMnq90rAFIZMf7zPRGPQ4xUY/bnOR+p814HiaLtbC8nWbkUl9YaZGP7aklWB78AVdYgdo3YLYGcchnvx5ZrnvGegWNpaSXVsVtp1G6FoH273+6mwHa4Y92KvunyM0MZkGHKKXHgxAyPxzUTyk7lR3sbFKUrIsjbLC3EqsGDthxzJUp09kZwCD15A8weeRXqPTveuzhGUgbc5LZ57s5O3Hw4wBjnXnWrZyFlhAMsRJCk43qfijz3ZGMHuIXuqEXiy13OXnQKwxJDOxSSM969mQc/LHyJBFbxjKSvExbUcMlntjEmzIzLIFUKCAEznGCx57AckYz1xUpKwCknoAc/KonS3a5l9YZWSNQVgVhtYg/FKwPNc8goPMDJPxYEpd/o3/AHT/ACqJb2ZcdroitBv7YW0S26dmjRGaOILg7MgnAHLqw7++tnSo4ZMXSR7XnRCzEYcqBlVb5VUOFrRFm05nBDNZELksMuuwbcZxnZu5fXur78XKqTkblVUhUJG5eIci3O3dMgSfCCCpIwncTW8qS16U2Yqo9Opk7qnBNlcydpNbxs56tggn97aRu+ualbKxjgjEcSLGi9FUbQPoKh9amlOmFkEquUjLAfpQpK9p0++E39O/pVanmRZZBpzu39TmKhWd17TcmCu4n3m3P12561MabmtypVFF7F7+zYu27bYva7dm/HtbM5258M0utOjlaNpEVmibdGSMlWxjcPA4qltIAW+zWdj6tOZMFm95gdkTuz73du8+ue6iyKCPs5nZ/V5zLzZvb2e6L7zgS9r9fizyp+A+ffXl0DxenfTmWfW4beVoobiJZO2Zgm5QQCqlycnmOQPSo+Dg3TreZAIIxI+TGGy+dvMkBiQMZFQ2li2N3YertIze8M2Wdva7Jucm44WTdnwPWpfiK2T7RsXYc/eqDkgbgAUHI4yWz86qzi1BNrD+/D2JupeZpbr7cSe1DTIrhNk0aSL1wwyM+I8DUX9k2dtttxboFuiylQoKkopf2s+QOKrumyD+qlWkN8Zl9ZBLbtuT2odSdojC/Dyx8OKluNIp2ktBbkCXdNtLdB7l+fTAOOhPLOOtJQcZaNWM9NuPoDmmtVuRvWPBNlC26O2jDeON2M+G4nH0rZtOG7aKOSOOCNUlGJFC4DDGMHx5E1XLCziupoUImES2z7kd3BEokUMJCCCzg7uefMd1alhcK623rzt2Pq3sF2ZVMwchtxGMuIwmM8+bEc6bhN7yfd+vQFKK2ii62Gjw28ZjijREYklVGASRgn8AK86XokFqGEESRBsbtoxnHTNUsSXMcFu3vS10j2w3Z3LmQmCVs9CIS2SefTNS3CqSvOVlL4skNuC2feOWz2n7XuhFz8WaplTkk25d/wCjjUTaWkscumxPKkrIpkjDBHI9pQ3IgHuyKX+mxTqFlRXCsHAYZAZeYb5itmlc12dBhlyMHoar/wDR9p/adp6pDuzn4fZz47fh/KrDShSa2E0mat7pkU8YjkRXQFSFIyMqcqceRAr3e2STxtHKodHGGVhkEeBr70ouM8ogUAAYAGAPADurSk0G3Z5HaGMtMoWUlQd6joG/tYrfpRcCAsOArGCUSR2sSuDlTjO0+KgkhfpU/SlDbe4kkthSlKQxXye1RmDFFLDoSASPkaUoA+tKUoAVgilKAPhf2SzRPG2drgg7SVI8wRzBFaen6H2UvavLJNJt2Kz7RtTOSAEUDJIGT1OBSlUpNKxLim7kmBTFZpUlDFKUoAxis0pQArBFZpQApSlAClKUAKUpQApSlAClKUAKUp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0480" y="6353175"/>
            <a:ext cx="2257425"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6944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ODOR GUARD </a:t>
            </a:r>
          </a:p>
        </p:txBody>
      </p:sp>
      <p:sp>
        <p:nvSpPr>
          <p:cNvPr id="3" name="Content Placeholder 2"/>
          <p:cNvSpPr>
            <a:spLocks noGrp="1"/>
          </p:cNvSpPr>
          <p:nvPr>
            <p:ph idx="1"/>
          </p:nvPr>
        </p:nvSpPr>
        <p:spPr>
          <a:xfrm>
            <a:off x="0" y="2054655"/>
            <a:ext cx="8991599" cy="4803345"/>
          </a:xfrm>
        </p:spPr>
        <p:txBody>
          <a:bodyPr>
            <a:normAutofit/>
          </a:bodyPr>
          <a:lstStyle/>
          <a:p>
            <a:r>
              <a:rPr lang="en-US" sz="2400" dirty="0">
                <a:latin typeface="Cambria" pitchFamily="18" charset="0"/>
              </a:rPr>
              <a:t>Removes a wide realm of odors like Volatile Organic Compounds (VOCs)</a:t>
            </a:r>
          </a:p>
          <a:p>
            <a:r>
              <a:rPr lang="en-US" sz="2400" dirty="0">
                <a:latin typeface="Cambria" pitchFamily="18" charset="0"/>
              </a:rPr>
              <a:t>Removes organic odors such as odors from Toilets, cooking, pets, mold, body and more</a:t>
            </a:r>
          </a:p>
          <a:p>
            <a:r>
              <a:rPr lang="en-US" sz="2400" dirty="0" smtClean="0">
                <a:latin typeface="Cambria" pitchFamily="18" charset="0"/>
              </a:rPr>
              <a:t>Versatile </a:t>
            </a:r>
            <a:r>
              <a:rPr lang="en-US" sz="2400" dirty="0">
                <a:latin typeface="Cambria" pitchFamily="18" charset="0"/>
              </a:rPr>
              <a:t>and competitively priced</a:t>
            </a:r>
            <a:endParaRPr lang="en-US" sz="2400" dirty="0"/>
          </a:p>
          <a:p>
            <a:r>
              <a:rPr lang="en-US" sz="2400" dirty="0" smtClean="0">
                <a:latin typeface="Cambria" pitchFamily="18" charset="0"/>
              </a:rPr>
              <a:t>Its </a:t>
            </a:r>
            <a:r>
              <a:rPr lang="en-US" sz="2400" dirty="0">
                <a:latin typeface="Cambria" pitchFamily="18" charset="0"/>
              </a:rPr>
              <a:t>uses are for AUTO,TRAINS,PLANES or MOBILE HOME,TRUCK, in your HOMES or to take on the road. It’s versatility and price is making it the hottest product on the market.</a:t>
            </a:r>
          </a:p>
          <a:p>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9000" y="4895850"/>
            <a:ext cx="1905000" cy="196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704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ODOR </a:t>
            </a:r>
            <a:r>
              <a:rPr lang="en-US" dirty="0" smtClean="0"/>
              <a:t>GUARD- Contd..</a:t>
            </a:r>
            <a:endParaRPr lang="en-US" dirty="0"/>
          </a:p>
        </p:txBody>
      </p:sp>
      <p:sp>
        <p:nvSpPr>
          <p:cNvPr id="3" name="Content Placeholder 2"/>
          <p:cNvSpPr>
            <a:spLocks noGrp="1"/>
          </p:cNvSpPr>
          <p:nvPr>
            <p:ph idx="1"/>
          </p:nvPr>
        </p:nvSpPr>
        <p:spPr>
          <a:xfrm>
            <a:off x="448964" y="2054655"/>
            <a:ext cx="8314035" cy="4650945"/>
          </a:xfrm>
        </p:spPr>
        <p:txBody>
          <a:bodyPr vert="horz" lIns="91440" tIns="45720" rIns="91440" bIns="45720" rtlCol="0">
            <a:normAutofit fontScale="55000" lnSpcReduction="20000"/>
          </a:bodyPr>
          <a:lstStyle/>
          <a:p>
            <a:r>
              <a:rPr lang="en-US" sz="3800" dirty="0">
                <a:latin typeface="Cambria" pitchFamily="18" charset="0"/>
              </a:rPr>
              <a:t>Not only is it very affordable and can remove odors, but it can also be placed anywhere </a:t>
            </a:r>
          </a:p>
          <a:p>
            <a:pPr lvl="1"/>
            <a:r>
              <a:rPr lang="en-US" sz="3800" dirty="0"/>
              <a:t>BATHROOMS</a:t>
            </a:r>
          </a:p>
          <a:p>
            <a:pPr lvl="1"/>
            <a:r>
              <a:rPr lang="en-US" sz="3800" dirty="0"/>
              <a:t>VEHICLES</a:t>
            </a:r>
          </a:p>
          <a:p>
            <a:pPr lvl="1"/>
            <a:r>
              <a:rPr lang="en-US" sz="3800" dirty="0"/>
              <a:t>KITCHENS</a:t>
            </a:r>
          </a:p>
          <a:p>
            <a:pPr lvl="1"/>
            <a:r>
              <a:rPr lang="en-US" sz="3800" dirty="0"/>
              <a:t>OFFICES</a:t>
            </a:r>
          </a:p>
          <a:p>
            <a:pPr lvl="1"/>
            <a:r>
              <a:rPr lang="en-US" sz="3800" dirty="0"/>
              <a:t>HOTELS</a:t>
            </a:r>
          </a:p>
          <a:p>
            <a:pPr lvl="1"/>
            <a:r>
              <a:rPr lang="en-US" sz="3800" dirty="0"/>
              <a:t>HOSPITALS</a:t>
            </a:r>
          </a:p>
          <a:p>
            <a:pPr lvl="1"/>
            <a:r>
              <a:rPr lang="en-US" sz="3800" dirty="0"/>
              <a:t>SHOPS</a:t>
            </a:r>
          </a:p>
          <a:p>
            <a:pPr lvl="1"/>
            <a:r>
              <a:rPr lang="en-US" sz="3800" dirty="0"/>
              <a:t>THEATRES</a:t>
            </a:r>
          </a:p>
          <a:p>
            <a:pPr lvl="1"/>
            <a:r>
              <a:rPr lang="en-US" sz="3800" dirty="0" smtClean="0"/>
              <a:t>SCHOOLS</a:t>
            </a:r>
            <a:endParaRPr lang="en-US" sz="3800" dirty="0"/>
          </a:p>
          <a:p>
            <a:pPr lvl="1"/>
            <a:r>
              <a:rPr lang="en-US" sz="3800" dirty="0" smtClean="0"/>
              <a:t>RESTAURANTS </a:t>
            </a:r>
            <a:endParaRPr lang="en-US" sz="3800" dirty="0"/>
          </a:p>
          <a:p>
            <a:pPr lvl="1"/>
            <a:r>
              <a:rPr lang="en-US" sz="3800" dirty="0"/>
              <a:t>SHOE RACKS. </a:t>
            </a:r>
          </a:p>
          <a:p>
            <a:endParaRPr lang="en-US" dirty="0">
              <a:latin typeface="Cambria" pitchFamily="18"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9000" y="4895850"/>
            <a:ext cx="1905000" cy="196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4218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Pre-Requisites for </a:t>
            </a:r>
            <a:r>
              <a:rPr lang="en-US" dirty="0" smtClean="0"/>
              <a:t>Installation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Cambria" pitchFamily="18" charset="0"/>
              </a:rPr>
              <a:t>Closed Environment.</a:t>
            </a:r>
          </a:p>
          <a:p>
            <a:r>
              <a:rPr lang="en-US" dirty="0">
                <a:latin typeface="Cambria" pitchFamily="18" charset="0"/>
              </a:rPr>
              <a:t>Minimal Air Movement.</a:t>
            </a:r>
          </a:p>
          <a:p>
            <a:r>
              <a:rPr lang="en-US" dirty="0">
                <a:latin typeface="Cambria" pitchFamily="18" charset="0"/>
              </a:rPr>
              <a:t>Good exposure to light (not required for silver </a:t>
            </a:r>
            <a:r>
              <a:rPr lang="en-US" dirty="0" smtClean="0">
                <a:latin typeface="Cambria" pitchFamily="18" charset="0"/>
              </a:rPr>
              <a:t>screen and suction  box </a:t>
            </a:r>
            <a:r>
              <a:rPr lang="en-US" dirty="0">
                <a:latin typeface="Cambria" pitchFamily="18" charset="0"/>
              </a:rPr>
              <a:t>).</a:t>
            </a:r>
          </a:p>
          <a:p>
            <a:r>
              <a:rPr lang="en-US" dirty="0">
                <a:latin typeface="Cambria" pitchFamily="18" charset="0"/>
              </a:rPr>
              <a:t>Effective area of Coverage 200-500sqft. ( depends on no. of people).</a:t>
            </a:r>
          </a:p>
          <a:p>
            <a:r>
              <a:rPr lang="en-US" dirty="0">
                <a:latin typeface="Cambria" pitchFamily="18" charset="0"/>
              </a:rPr>
              <a:t>Initial activation before installation, by exposing the screen to the Sun for 30 seconds. ( not required for silver screen).</a:t>
            </a:r>
          </a:p>
          <a:p>
            <a:r>
              <a:rPr lang="en-US" dirty="0">
                <a:latin typeface="Cambria" pitchFamily="18" charset="0"/>
              </a:rPr>
              <a:t>Fix ODOR GUARD using suction cup or with screws or just hang it on a nail.</a:t>
            </a:r>
          </a:p>
          <a:p>
            <a:endParaRPr lang="en-US" dirty="0"/>
          </a:p>
        </p:txBody>
      </p:sp>
      <p:pic>
        <p:nvPicPr>
          <p:cNvPr id="27650" name="Picture 2" descr="https://encrypted-tbn3.gstatic.com/images?q=tbn:ANd9GcTLy4CTwJc3k06vjrUTJ5iMyhIvV6IQp-0XyDsQOsDY-jo2Sd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3200" y="5410200"/>
            <a:ext cx="2610853" cy="1447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3095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Odor Guard</a:t>
            </a:r>
            <a:endParaRPr lang="en-US" dirty="0"/>
          </a:p>
        </p:txBody>
      </p:sp>
      <p:sp>
        <p:nvSpPr>
          <p:cNvPr id="3" name="Content Placeholder 2"/>
          <p:cNvSpPr>
            <a:spLocks noGrp="1"/>
          </p:cNvSpPr>
          <p:nvPr>
            <p:ph idx="1"/>
          </p:nvPr>
        </p:nvSpPr>
        <p:spPr/>
        <p:txBody>
          <a:bodyPr>
            <a:normAutofit/>
          </a:bodyPr>
          <a:lstStyle/>
          <a:p>
            <a:r>
              <a:rPr lang="en-US" sz="2400" dirty="0"/>
              <a:t>Patented </a:t>
            </a:r>
            <a:r>
              <a:rPr lang="en-US" sz="2400" dirty="0" smtClean="0"/>
              <a:t>Titanium Dioxide and Silver Screen (U.S)</a:t>
            </a:r>
          </a:p>
          <a:p>
            <a:r>
              <a:rPr lang="en-US" sz="2400" dirty="0" smtClean="0"/>
              <a:t>Suspended Nano Particles</a:t>
            </a:r>
          </a:p>
          <a:p>
            <a:r>
              <a:rPr lang="en-US" sz="2400" dirty="0" smtClean="0"/>
              <a:t>Clear, Colorless and Odorless</a:t>
            </a:r>
          </a:p>
          <a:p>
            <a:r>
              <a:rPr lang="en-US" sz="2400" dirty="0" smtClean="0"/>
              <a:t>Modeled in </a:t>
            </a:r>
            <a:r>
              <a:rPr lang="en-US" sz="2400" dirty="0" smtClean="0">
                <a:latin typeface="Cambria" pitchFamily="18" charset="0"/>
              </a:rPr>
              <a:t>4”x12” Plastic Frames</a:t>
            </a:r>
          </a:p>
          <a:p>
            <a:r>
              <a:rPr lang="en-US" sz="2400" dirty="0" smtClean="0">
                <a:latin typeface="Cambria" pitchFamily="18" charset="0"/>
              </a:rPr>
              <a:t>Customizable Installation</a:t>
            </a:r>
          </a:p>
          <a:p>
            <a:r>
              <a:rPr lang="en-US" sz="2400" dirty="0" smtClean="0"/>
              <a:t>Self Activating (Silver Coating)</a:t>
            </a:r>
          </a:p>
          <a:p>
            <a:r>
              <a:rPr lang="en-US" sz="2400" dirty="0" smtClean="0"/>
              <a:t>Eco-Friendly Manufacturing (U.S)</a:t>
            </a:r>
            <a:endParaRPr lang="en-US" sz="2400" dirty="0"/>
          </a:p>
        </p:txBody>
      </p:sp>
      <p:pic>
        <p:nvPicPr>
          <p:cNvPr id="4" name="Picture 3" descr="screen-300x117.jpg"/>
          <p:cNvPicPr>
            <a:picLocks noChangeAspect="1"/>
          </p:cNvPicPr>
          <p:nvPr/>
        </p:nvPicPr>
        <p:blipFill>
          <a:blip r:embed="rId2"/>
          <a:stretch>
            <a:fillRect/>
          </a:stretch>
        </p:blipFill>
        <p:spPr>
          <a:xfrm>
            <a:off x="4907114" y="5051321"/>
            <a:ext cx="4234427" cy="1806679"/>
          </a:xfrm>
          <a:prstGeom prst="rect">
            <a:avLst/>
          </a:prstGeom>
          <a:effectLst>
            <a:outerShdw blurRad="50800" dist="50800" dir="5400000" algn="ctr" rotWithShape="0">
              <a:srgbClr val="FAC810">
                <a:lumMod val="75000"/>
              </a:srgbClr>
            </a:outerShdw>
          </a:effectLst>
          <a:scene3d>
            <a:camera prst="perspectiveAbove"/>
            <a:lightRig rig="threePt" dir="t"/>
          </a:scene3d>
          <a:sp3d extrusionH="76200">
            <a:extrusionClr>
              <a:srgbClr val="92D050"/>
            </a:extrusionClr>
          </a:sp3d>
        </p:spPr>
      </p:pic>
    </p:spTree>
    <p:extLst>
      <p:ext uri="{BB962C8B-B14F-4D97-AF65-F5344CB8AC3E}">
        <p14:creationId xmlns:p14="http://schemas.microsoft.com/office/powerpoint/2010/main" xmlns="" val="3086770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a:t>
            </a:r>
            <a:r>
              <a:rPr lang="en-US" dirty="0"/>
              <a:t>of using ODOR </a:t>
            </a:r>
            <a:r>
              <a:rPr lang="en-US" dirty="0" smtClean="0"/>
              <a:t>GUARD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a:t>
            </a:r>
            <a:r>
              <a:rPr lang="en-US" sz="2600" dirty="0"/>
              <a:t>ODOR ELIMINATING EFFICACY ( KILLS SOURCE )</a:t>
            </a:r>
          </a:p>
          <a:p>
            <a:pPr marL="0" indent="0">
              <a:buNone/>
            </a:pPr>
            <a:r>
              <a:rPr lang="en-US" sz="2600" dirty="0"/>
              <a:t>2.   ANTI POLLUTION EFFICACY</a:t>
            </a:r>
          </a:p>
          <a:p>
            <a:pPr marL="0" indent="0">
              <a:buNone/>
            </a:pPr>
            <a:r>
              <a:rPr lang="en-US" sz="2600" dirty="0"/>
              <a:t>3.   ANTI BACTERIAL &amp;  ANTI VIRAL EFFICACY</a:t>
            </a:r>
          </a:p>
          <a:p>
            <a:pPr marL="0" indent="0">
              <a:buNone/>
            </a:pPr>
            <a:r>
              <a:rPr lang="en-US" sz="2600" dirty="0"/>
              <a:t>4.   ELIMINATES MOLD AND MILDEW</a:t>
            </a:r>
          </a:p>
          <a:p>
            <a:pPr marL="0" indent="0">
              <a:buNone/>
            </a:pPr>
            <a:r>
              <a:rPr lang="en-US" sz="2600" dirty="0"/>
              <a:t>5.   SIMPLE TO INSTALL &amp; USE</a:t>
            </a:r>
          </a:p>
          <a:p>
            <a:pPr marL="0" indent="0">
              <a:buNone/>
            </a:pPr>
            <a:r>
              <a:rPr lang="en-US" sz="2600" dirty="0"/>
              <a:t>6.  </a:t>
            </a:r>
            <a:r>
              <a:rPr lang="en-US" sz="2600" dirty="0" smtClean="0"/>
              <a:t> </a:t>
            </a:r>
            <a:r>
              <a:rPr lang="en-US" sz="2600" dirty="0"/>
              <a:t>WORKS 24/7 </a:t>
            </a:r>
          </a:p>
          <a:p>
            <a:pPr marL="0" indent="0">
              <a:buNone/>
            </a:pPr>
            <a:r>
              <a:rPr lang="en-US" sz="2600" dirty="0"/>
              <a:t>7.   NO MECHANICAL COMPONENTS TO REPLACE</a:t>
            </a:r>
          </a:p>
          <a:p>
            <a:pPr marL="0" indent="0">
              <a:buNone/>
            </a:pPr>
            <a:r>
              <a:rPr lang="en-US" sz="2600" dirty="0"/>
              <a:t>8.   LONG LIFESPAN ( 1 YEAR )</a:t>
            </a:r>
          </a:p>
          <a:p>
            <a:pPr marL="0" indent="0">
              <a:buNone/>
            </a:pPr>
            <a:r>
              <a:rPr lang="en-US" sz="2600" dirty="0"/>
              <a:t>9.   ECONOMICAL</a:t>
            </a:r>
          </a:p>
          <a:p>
            <a:endParaRPr lang="en-US" dirty="0"/>
          </a:p>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91400" y="5169835"/>
            <a:ext cx="1752600" cy="1688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532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458115"/>
          </a:xfrm>
        </p:spPr>
        <p:txBody>
          <a:bodyPr>
            <a:normAutofit fontScale="90000"/>
          </a:bodyPr>
          <a:lstStyle/>
          <a:p>
            <a:r>
              <a:rPr lang="en-US" dirty="0" smtClean="0"/>
              <a:t>Variant of Odor Guard – for Toilets</a:t>
            </a:r>
            <a:endParaRPr lang="en-US" dirty="0"/>
          </a:p>
        </p:txBody>
      </p:sp>
      <p:pic>
        <p:nvPicPr>
          <p:cNvPr id="4" name="Content Placeholder 3" descr="OG Pic1.JPG"/>
          <p:cNvPicPr>
            <a:picLocks noGrp="1" noChangeAspect="1"/>
          </p:cNvPicPr>
          <p:nvPr>
            <p:ph idx="1"/>
          </p:nvPr>
        </p:nvPicPr>
        <p:blipFill>
          <a:blip r:embed="rId2" cstate="print"/>
          <a:stretch>
            <a:fillRect/>
          </a:stretch>
        </p:blipFill>
        <p:spPr>
          <a:xfrm>
            <a:off x="4800600" y="2286000"/>
            <a:ext cx="3733800" cy="1981200"/>
          </a:xfrm>
          <a:prstGeom prst="rect">
            <a:avLst/>
          </a:prstGeom>
          <a:ln>
            <a:noFill/>
          </a:ln>
          <a:effectLst>
            <a:outerShdw blurRad="190500" algn="tl" rotWithShape="0">
              <a:srgbClr val="000000">
                <a:alpha val="70000"/>
              </a:srgbClr>
            </a:outerShdw>
          </a:effectLst>
        </p:spPr>
      </p:pic>
      <p:pic>
        <p:nvPicPr>
          <p:cNvPr id="6" name="Content Placeholder 3" descr="OG Pic1.JPG"/>
          <p:cNvPicPr>
            <a:picLocks noChangeAspect="1"/>
          </p:cNvPicPr>
          <p:nvPr/>
        </p:nvPicPr>
        <p:blipFill>
          <a:blip r:embed="rId3" cstate="print"/>
          <a:stretch>
            <a:fillRect/>
          </a:stretch>
        </p:blipFill>
        <p:spPr>
          <a:xfrm>
            <a:off x="0" y="2743200"/>
            <a:ext cx="4572000" cy="3048000"/>
          </a:xfrm>
          <a:prstGeom prst="ellipse">
            <a:avLst/>
          </a:prstGeom>
          <a:ln>
            <a:noFill/>
          </a:ln>
          <a:effectLst>
            <a:softEdge rad="112500"/>
          </a:effectLst>
        </p:spPr>
      </p:pic>
      <p:pic>
        <p:nvPicPr>
          <p:cNvPr id="5" name="Picture 4" descr="05.jpg"/>
          <p:cNvPicPr>
            <a:picLocks noChangeAspect="1"/>
          </p:cNvPicPr>
          <p:nvPr/>
        </p:nvPicPr>
        <p:blipFill>
          <a:blip r:embed="rId4" cstate="print"/>
          <a:stretch>
            <a:fillRect/>
          </a:stretch>
        </p:blipFill>
        <p:spPr>
          <a:xfrm>
            <a:off x="4800600" y="4419600"/>
            <a:ext cx="3733800" cy="19812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Variant of Odor Guard – for Cars</a:t>
            </a:r>
            <a:endParaRPr lang="en-US" dirty="0"/>
          </a:p>
        </p:txBody>
      </p:sp>
      <p:pic>
        <p:nvPicPr>
          <p:cNvPr id="4" name="Content Placeholder 3" descr="OG Pic6JPG.JPG"/>
          <p:cNvPicPr>
            <a:picLocks noGrp="1" noChangeAspect="1"/>
          </p:cNvPicPr>
          <p:nvPr>
            <p:ph idx="1"/>
          </p:nvPr>
        </p:nvPicPr>
        <p:blipFill>
          <a:blip r:embed="rId2" cstate="print"/>
          <a:stretch>
            <a:fillRect/>
          </a:stretch>
        </p:blipFill>
        <p:spPr>
          <a:xfrm>
            <a:off x="3048000" y="4419600"/>
            <a:ext cx="38100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3" descr="OG Pic6JPG.JPG"/>
          <p:cNvPicPr>
            <a:picLocks noChangeAspect="1"/>
          </p:cNvPicPr>
          <p:nvPr/>
        </p:nvPicPr>
        <p:blipFill>
          <a:blip r:embed="rId3" cstate="print"/>
          <a:stretch>
            <a:fillRect/>
          </a:stretch>
        </p:blipFill>
        <p:spPr>
          <a:xfrm>
            <a:off x="5029200" y="2057400"/>
            <a:ext cx="3581399" cy="2057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descr="OG Pic6JPG.JPG"/>
          <p:cNvPicPr>
            <a:picLocks noChangeAspect="1"/>
          </p:cNvPicPr>
          <p:nvPr/>
        </p:nvPicPr>
        <p:blipFill>
          <a:blip r:embed="rId4" cstate="print"/>
          <a:stretch>
            <a:fillRect/>
          </a:stretch>
        </p:blipFill>
        <p:spPr>
          <a:xfrm>
            <a:off x="533400" y="2057400"/>
            <a:ext cx="3581400" cy="2133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Odor?</a:t>
            </a:r>
            <a:endParaRPr lang="en-US" dirty="0"/>
          </a:p>
        </p:txBody>
      </p:sp>
      <p:sp>
        <p:nvSpPr>
          <p:cNvPr id="3" name="Content Placeholder 2"/>
          <p:cNvSpPr>
            <a:spLocks noGrp="1"/>
          </p:cNvSpPr>
          <p:nvPr>
            <p:ph idx="1"/>
          </p:nvPr>
        </p:nvSpPr>
        <p:spPr/>
        <p:txBody>
          <a:bodyPr>
            <a:normAutofit/>
          </a:bodyPr>
          <a:lstStyle/>
          <a:p>
            <a:r>
              <a:rPr lang="en-US" sz="2400" dirty="0"/>
              <a:t>Caused by one or more volatilized </a:t>
            </a:r>
            <a:r>
              <a:rPr lang="en-US" sz="2400" dirty="0" smtClean="0"/>
              <a:t>Chemical Compounds, </a:t>
            </a:r>
            <a:r>
              <a:rPr lang="en-US" sz="2400" dirty="0"/>
              <a:t>generally at a very low concentration, that humans or other animals perceive by the </a:t>
            </a:r>
            <a:r>
              <a:rPr lang="en-US" sz="2400" dirty="0" smtClean="0"/>
              <a:t>sense of Olfaction.</a:t>
            </a:r>
            <a:endParaRPr lang="en-US" sz="2400" dirty="0"/>
          </a:p>
          <a:p>
            <a:r>
              <a:rPr lang="en-US" sz="2400" dirty="0"/>
              <a:t>Commonly called scents</a:t>
            </a:r>
          </a:p>
          <a:p>
            <a:r>
              <a:rPr lang="en-US" sz="2400" dirty="0"/>
              <a:t>Can be pleasant and unpleasant</a:t>
            </a:r>
          </a:p>
          <a:p>
            <a:r>
              <a:rPr lang="en-US" sz="2400" dirty="0" smtClean="0"/>
              <a:t>Primarily used by </a:t>
            </a:r>
            <a:r>
              <a:rPr lang="en-US" sz="2400" dirty="0"/>
              <a:t>the food and cosmetic industry to describe a pleasant odor, and are sometimes used to refer to </a:t>
            </a:r>
            <a:r>
              <a:rPr lang="en-US" sz="2400" dirty="0" smtClean="0"/>
              <a:t>Perfumes</a:t>
            </a:r>
          </a:p>
          <a:p>
            <a:r>
              <a:rPr lang="en-US" sz="2400" dirty="0" smtClean="0"/>
              <a:t>Malodor</a:t>
            </a:r>
            <a:r>
              <a:rPr lang="en-US" sz="2400" dirty="0"/>
              <a:t>, stench, reek, and stink are used specifically to describe unpleasant odor. </a:t>
            </a:r>
          </a:p>
          <a:p>
            <a:endParaRPr lang="en-US" dirty="0"/>
          </a:p>
        </p:txBody>
      </p:sp>
      <p:pic>
        <p:nvPicPr>
          <p:cNvPr id="10242" name="Picture 2" descr="https://encrypted-tbn0.gstatic.com/images?q=tbn:ANd9GcSzVHwClZoqTPDxmBIkh6TEemwJplUb9ijZu85uFoprqCHvwOw_3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86601" y="5410200"/>
            <a:ext cx="2037346" cy="144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167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148" y="685800"/>
            <a:ext cx="8229600" cy="458115"/>
          </a:xfrm>
        </p:spPr>
        <p:txBody>
          <a:bodyPr>
            <a:normAutofit fontScale="90000"/>
          </a:bodyPr>
          <a:lstStyle/>
          <a:p>
            <a:r>
              <a:rPr lang="en-US" dirty="0" smtClean="0"/>
              <a:t>Variants of Odor Guard Screens</a:t>
            </a:r>
            <a:endParaRPr lang="en-US" dirty="0"/>
          </a:p>
        </p:txBody>
      </p:sp>
      <p:pic>
        <p:nvPicPr>
          <p:cNvPr id="30723" name="Picture 3"/>
          <p:cNvPicPr>
            <a:picLocks noGrp="1" noChangeAspect="1" noChangeArrowheads="1"/>
          </p:cNvPicPr>
          <p:nvPr>
            <p:ph idx="1"/>
          </p:nvPr>
        </p:nvPicPr>
        <p:blipFill>
          <a:blip r:embed="rId2" cstate="print"/>
          <a:stretch>
            <a:fillRect/>
          </a:stretch>
        </p:blipFill>
        <p:spPr bwMode="auto">
          <a:xfrm>
            <a:off x="381000" y="1143000"/>
            <a:ext cx="3733800" cy="1904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953000"/>
            <a:ext cx="3733800" cy="1145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572000" y="1828800"/>
            <a:ext cx="3276600" cy="923330"/>
          </a:xfrm>
          <a:prstGeom prst="rect">
            <a:avLst/>
          </a:prstGeom>
          <a:noFill/>
        </p:spPr>
        <p:txBody>
          <a:bodyPr wrap="square" rtlCol="0">
            <a:spAutoFit/>
          </a:bodyPr>
          <a:lstStyle/>
          <a:p>
            <a:endParaRPr lang="en-US" b="1" dirty="0" smtClean="0"/>
          </a:p>
          <a:p>
            <a:r>
              <a:rPr lang="en-US" b="1" dirty="0" smtClean="0"/>
              <a:t>Self activating Silver Screen –</a:t>
            </a:r>
          </a:p>
          <a:p>
            <a:r>
              <a:rPr lang="en-US" b="1" dirty="0" smtClean="0"/>
              <a:t>( light source not required )</a:t>
            </a:r>
            <a:endParaRPr lang="en-US" b="1" dirty="0"/>
          </a:p>
        </p:txBody>
      </p:sp>
      <p:sp>
        <p:nvSpPr>
          <p:cNvPr id="13" name="TextBox 12"/>
          <p:cNvSpPr txBox="1"/>
          <p:nvPr/>
        </p:nvSpPr>
        <p:spPr>
          <a:xfrm rot="10800000" flipV="1">
            <a:off x="4572000" y="3671501"/>
            <a:ext cx="3276600" cy="646331"/>
          </a:xfrm>
          <a:prstGeom prst="rect">
            <a:avLst/>
          </a:prstGeom>
          <a:noFill/>
        </p:spPr>
        <p:txBody>
          <a:bodyPr wrap="square" rtlCol="0">
            <a:spAutoFit/>
          </a:bodyPr>
          <a:lstStyle/>
          <a:p>
            <a:r>
              <a:rPr lang="en-US" b="1" dirty="0" smtClean="0"/>
              <a:t>Screen with Suction Cups – multiple applications</a:t>
            </a:r>
            <a:endParaRPr lang="en-US" b="1" dirty="0"/>
          </a:p>
        </p:txBody>
      </p:sp>
      <p:sp>
        <p:nvSpPr>
          <p:cNvPr id="14" name="TextBox 13"/>
          <p:cNvSpPr txBox="1"/>
          <p:nvPr/>
        </p:nvSpPr>
        <p:spPr>
          <a:xfrm rot="10800000" flipV="1">
            <a:off x="4572000" y="4967586"/>
            <a:ext cx="3276600" cy="923330"/>
          </a:xfrm>
          <a:prstGeom prst="rect">
            <a:avLst/>
          </a:prstGeom>
          <a:noFill/>
        </p:spPr>
        <p:txBody>
          <a:bodyPr wrap="square" rtlCol="0">
            <a:spAutoFit/>
          </a:bodyPr>
          <a:lstStyle/>
          <a:p>
            <a:endParaRPr lang="en-US" b="1" dirty="0" smtClean="0"/>
          </a:p>
          <a:p>
            <a:r>
              <a:rPr lang="en-US" b="1" dirty="0" smtClean="0"/>
              <a:t>Screen with Elastic bands – for cars</a:t>
            </a:r>
            <a:endParaRPr lang="en-US" b="1" dirty="0"/>
          </a:p>
        </p:txBody>
      </p:sp>
      <p:pic>
        <p:nvPicPr>
          <p:cNvPr id="11" name="Picture 3"/>
          <p:cNvPicPr>
            <a:picLocks noChangeAspect="1" noChangeArrowheads="1"/>
          </p:cNvPicPr>
          <p:nvPr/>
        </p:nvPicPr>
        <p:blipFill>
          <a:blip r:embed="rId2" cstate="print"/>
          <a:stretch>
            <a:fillRect/>
          </a:stretch>
        </p:blipFill>
        <p:spPr bwMode="auto">
          <a:xfrm>
            <a:off x="381000" y="3048000"/>
            <a:ext cx="3733800" cy="1904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5123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dirty="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76900" y="4789905"/>
            <a:ext cx="3467100" cy="2068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2133600"/>
            <a:ext cx="3200400" cy="3221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911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Interesting Facts- Odor</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Humans have 10 million olfactory </a:t>
            </a:r>
            <a:r>
              <a:rPr lang="en-US" sz="2400" dirty="0" smtClean="0"/>
              <a:t>receptors and </a:t>
            </a:r>
            <a:r>
              <a:rPr lang="en-US" sz="2400" dirty="0"/>
              <a:t>can differentiate 10000 different  </a:t>
            </a:r>
            <a:r>
              <a:rPr lang="en-US" sz="2400" dirty="0" smtClean="0"/>
              <a:t>smells</a:t>
            </a:r>
          </a:p>
          <a:p>
            <a:r>
              <a:rPr lang="en-US" sz="2400" dirty="0" smtClean="0"/>
              <a:t>Dogs </a:t>
            </a:r>
            <a:r>
              <a:rPr lang="en-US" sz="2400" dirty="0"/>
              <a:t>have 200 million olfactory receptors receptors and can differentiate 40000 different  </a:t>
            </a:r>
            <a:r>
              <a:rPr lang="en-US" sz="2400" dirty="0" smtClean="0"/>
              <a:t>smell</a:t>
            </a:r>
          </a:p>
          <a:p>
            <a:r>
              <a:rPr lang="en-US" sz="2400" dirty="0" smtClean="0"/>
              <a:t>Measured in PPM (Parts per Million)</a:t>
            </a:r>
          </a:p>
          <a:p>
            <a:r>
              <a:rPr lang="en-US" sz="2400" dirty="0" smtClean="0"/>
              <a:t>Bad </a:t>
            </a:r>
            <a:r>
              <a:rPr lang="en-US" sz="2400" dirty="0"/>
              <a:t>odor are between 5 and 50 PPM</a:t>
            </a:r>
            <a:r>
              <a:rPr lang="en-US" sz="2400" dirty="0" smtClean="0"/>
              <a:t>.</a:t>
            </a:r>
          </a:p>
          <a:p>
            <a:r>
              <a:rPr lang="en-US" sz="2400" dirty="0"/>
              <a:t>Hydrogen Sulphide ( rotten egg smell ) can be sensed at 1-5 </a:t>
            </a:r>
            <a:r>
              <a:rPr lang="en-US" sz="2400" dirty="0" smtClean="0"/>
              <a:t>PPM, cause </a:t>
            </a:r>
            <a:r>
              <a:rPr lang="en-US" sz="2400" dirty="0"/>
              <a:t>respiratory problems at 100 ppm and death at around 1000 ppm</a:t>
            </a:r>
            <a:r>
              <a:rPr lang="en-US" sz="2400" dirty="0" smtClean="0"/>
              <a:t>.</a:t>
            </a:r>
          </a:p>
          <a:p>
            <a:r>
              <a:rPr lang="en-US" sz="2400" dirty="0"/>
              <a:t>Ammonia which is responsible for Urine smell can be sensed at 1 ppm. </a:t>
            </a:r>
          </a:p>
          <a:p>
            <a:endParaRPr lang="en-US" sz="2400" dirty="0"/>
          </a:p>
          <a:p>
            <a:endParaRPr lang="en-US" sz="2400" dirty="0" smtClean="0"/>
          </a:p>
          <a:p>
            <a:endParaRPr lang="en-US" dirty="0" smtClean="0"/>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4750" y="5591175"/>
            <a:ext cx="1619250"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57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your Living Space Healthy? No!</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Artificial Room Fresheners</a:t>
            </a:r>
          </a:p>
          <a:p>
            <a:r>
              <a:rPr lang="en-US" sz="2400" dirty="0" smtClean="0"/>
              <a:t>Toilet Smell </a:t>
            </a:r>
            <a:r>
              <a:rPr lang="en-US" sz="2400" dirty="0"/>
              <a:t>(Ammonia</a:t>
            </a:r>
            <a:r>
              <a:rPr lang="en-US" sz="2400" dirty="0" smtClean="0"/>
              <a:t>)</a:t>
            </a:r>
          </a:p>
          <a:p>
            <a:r>
              <a:rPr lang="en-US" sz="2400" dirty="0" smtClean="0"/>
              <a:t>Cigarette smoke</a:t>
            </a:r>
          </a:p>
          <a:p>
            <a:r>
              <a:rPr lang="en-US" sz="2400" dirty="0" smtClean="0"/>
              <a:t>Mold</a:t>
            </a:r>
          </a:p>
          <a:p>
            <a:r>
              <a:rPr lang="en-US" sz="2400" dirty="0" smtClean="0"/>
              <a:t>Artificial Car Fresheners</a:t>
            </a:r>
          </a:p>
          <a:p>
            <a:r>
              <a:rPr lang="en-US" sz="2400" dirty="0" smtClean="0"/>
              <a:t>Perfumes</a:t>
            </a:r>
          </a:p>
          <a:p>
            <a:r>
              <a:rPr lang="en-US" sz="2400" dirty="0" smtClean="0"/>
              <a:t>Pet Odor</a:t>
            </a:r>
          </a:p>
          <a:p>
            <a:r>
              <a:rPr lang="en-US" sz="2400" dirty="0" smtClean="0"/>
              <a:t>Pollution</a:t>
            </a:r>
          </a:p>
          <a:p>
            <a:r>
              <a:rPr lang="en-US" sz="2400" dirty="0" smtClean="0"/>
              <a:t>Air-borne irritants</a:t>
            </a:r>
          </a:p>
          <a:p>
            <a:r>
              <a:rPr lang="en-US" sz="2400" dirty="0"/>
              <a:t>Foul leather smell</a:t>
            </a:r>
          </a:p>
          <a:p>
            <a:endParaRPr lang="en-US" sz="2400" dirty="0" smtClean="0"/>
          </a:p>
          <a:p>
            <a:pPr marL="0" indent="0">
              <a:buNone/>
            </a:pPr>
            <a:endParaRPr lang="en-US" sz="2400" dirty="0"/>
          </a:p>
        </p:txBody>
      </p:sp>
      <p:sp>
        <p:nvSpPr>
          <p:cNvPr id="4" name="AutoShape 4" descr="data:image/jpeg;base64,/9j/4AAQSkZJRgABAQAAAQABAAD/2wCEAAkGBhQSERMUEBQVFRQUGBkaFxgYGRgeHhohIB0WGCMdHB4gHCceGxsjGxgWHzMhIykpLC0tGiAyNTA2NSYvLCsBCQoKDgwOGg8PGi4kHyU1LC0rMyotMCwqMyw1LCwsNC8rNS0pNDQpLy4qKSw1LSwsLCwqLCksKSwsKSkpNSwpLP/AABEIAHIAiAMBIgACEQEDEQH/xAAbAAACAgMBAAAAAAAAAAAAAAAABgQFAQMHAv/EADcQAAICAQMDAwIEBAYBBQAAAAECAxEEABIhBRMxBiJBUWEUMnGBByNCkTNSYnKh8BUXJERT0f/EABsBAQADAQEBAQAAAAAAAAAAAAADBAUBBgIH/8QALBEAAgIBAwMCBQQDAAAAAAAAAAECAwQRITESQWEFURMicZHBFIGhsQYVMv/aAAwDAQACEQMRAD8A7jo0aNAYvRu1T+puqtCkaxEd2ZxHHY3V5ZnIsWEQO3keB9eUr1BHIo7aSTSZMoILlyi7ZLgClQe2q7mTkLxRN3wQL5pf/IyOLQ4cMrIVFt+IZVAO4ghe0rN+Sm3FOaHGt/pWNY8rNhhBSCLsbY79qsyszGMf0oVMXA4sNxrVm+pMfGrHiHcmTZGmLGPcbC0ov2hApBLXSr5+9n6V6W8MNz+6eUl5mvdbHwLoWFUKgoAUvjnQF3o15DazegI+ZnJFG8krBEQEsx4AA+TpX/8AUuA/khynX4YQ0D9xuYGj8GtKXqzq8jSyR9RyJcSIznsx/hA8TiM2hMu737uGKmuePjmkyevvJIIIJQAUaWTK7TrsiUEse0zE9ywFFGiSK5upqo1tNzf2Kt87otKpJ/Vjzm+vTMxjhMmLGB7ppIXaQ/aGMKRf+t7A+FOl/ElnCzPHnZCtEAw70nul3NSgxtuVSVAPC1yvA50s9bwsvp388TzyIrIJYckKGqTeFYbXZSCUceQVI8UdMPWc7tiPaqs7OAgb4PHPHIIscjxqzRVVZFtP7lLKyL6pxjJLf2+gwYvqrqKJ3O0mVCCw37WiY0SCbXepog/0i9NPpX1IMyN3ETxGNtjKxQ87VewVJBUhhz/xrl+P63xwxx4c1kskbQfYS12AWUqOTwQfnjTp/D/qcad3GYFJzI8gB8SKSAGQ/IVQqlfK14rUV1PSupfwT42Q5NQlrx3Wg8aNYB0XqqaBnRrF6NAZ0aNGgFf1vEw/DTqjumNIzyCMW+0xuhof1J7rYDmhx40tZ8QedXhaNhlNC8beUdsXuOY3CruZGTcQwDEMtEVtGumHST649MoImyMcNFJE3edo32naNzOyA/y+7tLkFhRtr5N6AhehPVMMWPWWyxSS/wA/vSONuQHag4cnlltIyjUy7VBFaYfVPqxMWK1KNIylkDNShR5ldh+WJbFkckkKtlgNcxh6lJjTwzZeOJIshZJovCoH2gnIZDYhLxlS6+7bvtbJK6oGlD7ioWNCwYop2jdtd13gH+UApZ40IIQAnli2o1Nt6EkKnN6Ie/QXrGZ87tyzPNFkqxRnoe9fdaKOI42SwEskbQSbJGnLrXrrGxn7TMZJv/piUySfuF/KPuxGuWdG9Myzskrs8EYO5WRiJHGztij+ZAVJJdvc1k0LB059N6VFjrtgRUHk15Y/VieWP3JOoZ5EY7LdlqeOnLbj8kLN9f5OSzxwYkKKlBjlN3ObPtKR+3cPkbyRY/TVJPjT71lP4CMoJA4TGKLIjCmSWn9ykAHxYKgg+dSZljxxtinR9hFQnYZPc3hSrBi1tfuUk1ydbo4jklVRbhLDe5/K6qfyr8vuYAbq20G1q1yxvgOyXPnbfx7nnLv1v6lVQSSftvt59iF+CnnVGfFhkxr39l8iYPLQKxszurFUUMzLHxV2edVvqbEx9imZOoYzB41qRhLF22dVkqUBiCIy55IPH6ab8rrqU4jMjt7hcaMRuoj81BeGP1PN/TVfjZMsCgljIlL3Ffc7DwGKt8jksVII4NVeqNMcicZSjHb7Glfdi1zjCUt+Ned/wV3XenY74E4aER9qKVj/ACFRYmH+D2ZQg7m87AKZ96kk8jVXL1PsY0Eks80WRGI3hjnxr7jKF4injIVwwJXdz7Xo6bZPT6XFNiFUeM9yJTbQEnm+3ZVbuw8YBHn41V4UiT58kcsJhlkdCIPaYgoQNIyFSGSUlTIsygbiqgm9wHKb9U1Fkt1CTTa1Ohw+t4JMV54nRigXchairNQCvY3Lz87eQDQOtOJ1DOkV1HYIuhPTKByQ22Ili+2jRLqD8jjlf9SY4XIhfuBHddquVsxmLfL3dxsPSs42sPBJB4bTpgYQiiVELFVFAsSSeSbJ+eTqQ+StXrc+Ju/Fgywgr/7hQi7AeCZYw10rf1qKo8jgnRo9V7zAI0IUTusMjnkokloSo4BY7lXnxuuuNGgGnRo0aANVPqLraY0RZhvZiEjjHmV2sKi/FnmyeALJ4GrbS96r9HJnbC0ssTRiRVaJgDUgCsCGUgggAfBqxfJ0BxyOEyNtDDtx3bKpaNf8SQbQXBTDRlZU5JYkNRJUCz9K+nRPsnmswqAIUbndwBva/KCgAPnaCeAAd3qf0LHj5OFAMhpDOzbleOIVGi21MqgqW9qivqfppxVQBQAAHAA8DwOB8D7apX2dC0Rp1OLWkePKM3/3/vzrxNCGVla6YFT8cGwfv8+RzrEsO7yWA+gJF/rXP/OtMmKgob2QnxUhBP8Ac0f7aoolIa+mYgmxWlC1VByOPBHAoWLFgA86tYo9oAUABaAA4AAqgK8DiqH21UZXUJMVgZz3MdiF7m0B4ieBvCgBkJobwAQfIIN6ldbxO5C4uto3eTR2+7a1f0NVH+/xqaUpzaU5EChCtN1x38FT03/CQGrW1IFUCCQQP9IIIH2A1mfMptqDe/Bq6C/ILH+kH4HLHyBXOovVeoiDEeVBW2O0WvBIAUV+pX+2jEX8NCga2lbzX5pJCLb7eb58Ko/bXuYvpioeD84ceuTs05b0/v8Agl4E08MaIO04QUAd6kDmhvog14soL+eRZ9dX6YubBHNCTHOg3QyWVKHw0bFSCFu0YDwefPnV+LEYAmdA55qwP2APJH3+fOoZ6md0hw1yXI/xjjQ9xbAHkkbO5XFrzXBvisfMwK4pTq2f1N/0/wBTubddyco6baDp6IwI8hI8ppciWRN6dudlPYcWjrSooLgWu9rJU/c3Z5HojGJ3RIYJByksJ2sn+0cqAfBXbRF2NIXpvq+b09sjKysOY4c/bkc3F3I6G0yPGtXa7d3APtBPzpob+M3Sw+z8QSP84jk2D9W26p79zX27FriemZd6NlZTzrG25U7cUY3C6Z9gtyPIHAvmvoav4Jw6hkIKsAQR4IPII+oI0aA2aNGjQBrB1nVX6l6ocbEyZ1ALQxO4B8EqpIB+11oDmvqCVpOrZM6gscTtQoB8jaZJFH1J7vH3AGr7DzkmXfEwdfqPj7EeVPjg8+fpyt4+NLHI7yyCYz5EwkZUCqHVI24rwCAV2knlAb8jUibBVm3e5Xr8yMyk14sqRdX83qzL0+OVWp1vRmb/ALWWHdKFq1jytORj1pnkTgPzfgbS1/sAdVnT86RZVjlbuK97H2qGBAva1UGsWQ1A2CD5GrnWBfROifRPk9Hj5EMiv4lb2KDK9QR47INsojLBWDQzBVsgBlJTbQJUFbHmx4o3HUMbuRSR3W9Sv6Xx/b6/bULqWRsdSV7jG+2lgAUBudyR5BIA4PkVyTqGzzsdzTFD8LEBtH671YufuaHwANW8fCuyEpVr93wU8r1GjGfRa9/ZcmrJxVmUpOnKupZbNbhTAgirXkEfUHVHm40r5bSTGSKBF2oUokg/mZmBLRAkAEgXtFWNXGbnMmxplUEcPKrUrIAxO5LLBgLYVu8HkC9bYuoL2w7nt8WQ1gqaBog+CARr01U/iRUbvlkufJ4+2PwZt0fNB8eNfyR8iVYowuOhaSXcsSxC2dtpa7+R8lieNdA9LdNEGHjRBNmyJLUijuKgsSP8xYtf3v6aUPSfTpMnM/EBhHDhyPGntBMrFNr83SoLA45JH210QaoZlinPRdja9OodVfU+XueZIwwKsAQQQQeQQRRBHyCCRrSMGMR9oRp26rt7VCEfQiqo6ka8yNQJq6BNf3P6fGqZoi7/AAmySenrC4Ky4skkMiE3sZWJCg/KhWWvto17/hfjk4r5TVuz5XySByFDUFW/qFUX970aAcb1i9LE/qSad9mBGCgZg+TLfa9porGAweRt3t3ABRR5NagZPU+p4xEjxx5iMrl44F7bREURtZ5D3FI4IrdfjQDtelX+JjgdMySXCgKNw3Bd67lLR3fl03LQ5541Hl6Z1HYzjOHeq1jEMIi3ce0kgyNHVjyGPm/jVJixscqWNlPUsyEqRK3sih3A+0g3HEykXSKzsGXjgkfM20tkdRt6P0mKeOeGJHx0Dxz41ptZA0YjBCHnaWjlBVuSGPgteoKbgzpIAJI22tXg/IZfnay+4frXwdZg67mAfjJVx7Ez4zxKXG1Q9DexJ9/dXgkUBLfhuLxlgz9xTfDkIo5YAMAfG4crLHuv5Nc0QdXcG+Va347mR6jjRueia6uUUM8O4CmZSCCrLVqR8i7H25BFXY1ug6y0fGQCR8Sxoa++9Fsr+qgg/QeNaMaYsvuFMOHX5VhwQfpRvz8UfnW3Wnk4dWUtXz7mLiZ9+DLSPHdP8GeoTpII5IZI3K7vYrKS6sBYUX+YbQwFc0R86iPOxUNCEdSP6mZb+PO014qiAQR+utkuFG17kRt3m1Xn9TV6pvWDOmJ28aleRhGtcUDZavp7Qefpeo8fHliVtOWseSzkZEPUb4dMNJPb3Rpkz/xEnZnfGjReXjEwd3rmjwAq/UDkix4OrNsyI8xpJILKXCjupLe4puT2kmgSpNfX6a550D09JjZMczCKXtgsEYEqWA4B8fJsH6ga7Vier8UxPJvEap+dWGxvHwvl74Aq9xFapvLe/wAqb8m1Z6LOrRybSXtsQf4cdRLZGdEGIjBSVY2WmDPuWQ80wp02lfgn76dlzozIYg6d1VDlNw3BSaDFfIW/nXLf/HLLNLPGZ4WMrtFIrGOXa4W7HwpcMQrC617g6Csk6JA0oyNwZ51djLGPl3kN3YFBG4Y1QAF65PGk07G0kyGGbXGSpim9NvB0+bOjQ08iLxu9zKOPryfH30qZfVcrqSSxdMVEgJMRzHawRVMYUAtjyRuJAvx9RXxejIpupRxZBfM7MZmyJMjaxJYduGLgABRUr7a88nXTcfHVFVUUKqigFAAA+gA4A1TZpLcjdE6SuNjxQR3siRUW/NAVZ+586NTtGuHRN9GSMiy4blWbBZIlYWGkTYro7L8WCVsEglWP21fzTBVZmNKoJJ+gAJJ/sD41r676Ygyge4lSbSElX2yJ4IKsOeCAa8ccjVc3pWWUquXkieEMGaPsIm+uQHIY2l0xWuT5440BVdS/iEiQtJHDNRK9qR4pFhcNVSF9vtQciq3H+lTuFx+l+qZiZWxYospmYNK254I1pe2scZkQtJIFjJYmgDwa8atvV0qjIwu6VjhjaSUOxoGRVCIlnge2SR+avYKOoMvrCC0WFmyXYn2QDuOAL3MVBvaK/ckVfGgF3p/TvxeTltJhrkZJYq5SRVx4gyr7S+0F50/KW2uwIBsaj9E6pNG4PtM8XeiJfeElUEKzflDBldUZgQD8kAMDroXojpskcMks+4TZMjSOHCqVHCIpVfapESpY55uzes+ofQ+PltvcOkoHtkjYqVI8PQO1mAtbYHgkeDr7pkq29eHyV76fipaPSS4ErrXVmkCK6wrOW2iXY4LKRwUprtWADKS3tINEHjbrT1DCy8K/xMZmhH/yIFJ4HzLEPcv1tdy+fF6idJkiZKhlZ1B9pTbJQ/yOhYOCD8qQaNFb51sUW1wWsd/Hc89lUXWPpsWjXfs/3LHVZ17pzSqjR8vE24KSAGFFStngGiaJ4vVrFCzAFNso+sbAn9CjbXU/YjWcjHeMgSxshayt7eaoHwTXkcGtWXZVaujXkp1xvxbFdFf876iI+eqnbKGjavEilf8Amip/YnU/o2KZZkk2HtxbmDMtbmIIAWxdC2O76gAedNDy7QSSABySTQH6/Gq2b1RiqGJyITtBJAkQnjngbuT9BqtHErrlrKR6LJ/yPKzKXSq+eWtTfnTBgY1c9w1SpuZzyDW1DvFixYoi7sabocuPCwleSFYSFUmGPkmRqARfl5Galvn9SATpN6B68XEhZnS8d5LWmTuAEElto/mTDcfJHA/qI5G/pT5nVpFygDiwKWEDMAxQH2l408POw3L3G9qCwoJ5GdlZUZvXshhYXwY6e+4++kultDG7T7fxM7d2ejwrEABB87EUKg+tE/OmAa4/6YjVuoY4xIxvU9yeYszy7CsgZJ5CadmJi9gACsCATtJ118aqJ6mmZ0aNGugNGjRoDxLEGBDAEHyCLB/bWBCBdAC/0+P/AM1s0aANYrWdGgPDaWvUPpDAluXJRI2AszK3aYfq6lbH+6xq86vK6wStCu6RY3KL9WCkqP3IA/fSJ6dwMaXFx8iTtzO4R2mk2sxkI5snwwclQo4HgD6lsc012ZqPoTcaxOopLa2FnSKY7fruUq5H31qPpDqangYUlcX3J1+/gq1D7Xq26l03CQr+Ijx0MjkqWVF3Nt5N0Oa4N0Pg/GqjDzK2R4edm5ChdqxwLA+xFJHLvGP9KLIWLcXyLqZX2R4ZXli0y5iRup+juoSRsswwY0FMXM0hClSGBoxbTRF01g68dHnzyVXFGDljw834UxRL/tlBXumx4jQj76seodCyUxWnzmaRYJYJhDK6zFUQFZQzbFVjsctVEAxA2STpgypZ58hsfGkWGOJI2kmCh395ekjUjYDtUMWa6DrQ51WyLJ2SSe7Jqaa6o6QWiKX1Fn5MBiEjQxxvQJgVwzm0XZvIJjBVma1G6kNGzWofQxLJmvjRu+NEFbYdpDFbVtiIS0aSIrI3uXcA+5l3N7Y02FFh9VyMgvLO2PjxIgkdmeSebcqxqSaJZQDSqAN3gAadvSvpEY/86YmTKfc0jsSQpchnWMeESwBwLIUWT8Rwr02ZK2WvR+iRYybIVqzuZiSzOx8s7H3Ox+pOrAaANZ1OfIaNGjQBo0aNAGjRo0AaNGjQHltJ/WPT+MXyyceGzEzE9tOW2t7jx5++jRoBP/gFGJosp5wJXtY9zjcdlXss2dvA9vjga66sYAAAAA8AeBx8aNGgPM8YZSrAEEUQeQQQQQR8jSv/AA2hVcEbVAuR7oAXTbR/ZQFH2AGs6NFwD0nToj1SSQxxmQQKd+1d18re6ruuP001J/3/AJ0aNdY7nrRo0a4A0aNG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9000" y="5246535"/>
            <a:ext cx="1888958" cy="1583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109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not Artificial Room Fresheners?</a:t>
            </a:r>
            <a:endParaRPr lang="en-US" dirty="0"/>
          </a:p>
        </p:txBody>
      </p:sp>
      <p:sp>
        <p:nvSpPr>
          <p:cNvPr id="3" name="Content Placeholder 2"/>
          <p:cNvSpPr>
            <a:spLocks noGrp="1"/>
          </p:cNvSpPr>
          <p:nvPr>
            <p:ph idx="1"/>
          </p:nvPr>
        </p:nvSpPr>
        <p:spPr>
          <a:xfrm>
            <a:off x="448965" y="2054655"/>
            <a:ext cx="8229600" cy="4051171"/>
          </a:xfrm>
        </p:spPr>
        <p:txBody>
          <a:bodyPr/>
          <a:lstStyle/>
          <a:p>
            <a:r>
              <a:rPr lang="en-US" sz="2000" dirty="0" smtClean="0"/>
              <a:t>Carcinogenic</a:t>
            </a:r>
          </a:p>
          <a:p>
            <a:r>
              <a:rPr lang="en-US" sz="2000" dirty="0" smtClean="0"/>
              <a:t>Causes Neurological Damage</a:t>
            </a:r>
          </a:p>
          <a:p>
            <a:r>
              <a:rPr lang="en-US" sz="2000" dirty="0" smtClean="0"/>
              <a:t>Reproductive and Developmental Disorders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2400" y="5385736"/>
            <a:ext cx="1371600" cy="1440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xmlns="" val="3233237887"/>
              </p:ext>
            </p:extLst>
          </p:nvPr>
        </p:nvGraphicFramePr>
        <p:xfrm>
          <a:off x="1981200" y="3124200"/>
          <a:ext cx="5486400" cy="3205312"/>
        </p:xfrm>
        <a:graphic>
          <a:graphicData uri="http://schemas.openxmlformats.org/drawingml/2006/table">
            <a:tbl>
              <a:tblPr firstRow="1" bandRow="1">
                <a:tableStyleId>{F5AB1C69-6EDB-4FF4-983F-18BD219EF322}</a:tableStyleId>
              </a:tblPr>
              <a:tblGrid>
                <a:gridCol w="3048000"/>
                <a:gridCol w="2438400"/>
              </a:tblGrid>
              <a:tr h="370672">
                <a:tc>
                  <a:txBody>
                    <a:bodyPr/>
                    <a:lstStyle/>
                    <a:p>
                      <a:r>
                        <a:rPr lang="en-US" dirty="0" smtClean="0"/>
                        <a:t>Component</a:t>
                      </a:r>
                      <a:endParaRPr lang="en-US" dirty="0"/>
                    </a:p>
                  </a:txBody>
                  <a:tcPr/>
                </a:tc>
                <a:tc>
                  <a:txBody>
                    <a:bodyPr/>
                    <a:lstStyle/>
                    <a:p>
                      <a:r>
                        <a:rPr lang="en-US" dirty="0" smtClean="0"/>
                        <a:t>Hazard</a:t>
                      </a:r>
                      <a:endParaRPr lang="en-US" dirty="0"/>
                    </a:p>
                  </a:txBody>
                  <a:tcPr/>
                </a:tc>
              </a:tr>
              <a:tr h="336897">
                <a:tc>
                  <a:txBody>
                    <a:bodyPr/>
                    <a:lstStyle/>
                    <a:p>
                      <a:r>
                        <a:rPr lang="en-US" dirty="0" smtClean="0"/>
                        <a:t>Acetone</a:t>
                      </a:r>
                      <a:endParaRPr lang="en-US" dirty="0"/>
                    </a:p>
                  </a:txBody>
                  <a:tcPr/>
                </a:tc>
                <a:tc>
                  <a:txBody>
                    <a:bodyPr/>
                    <a:lstStyle/>
                    <a:p>
                      <a:r>
                        <a:rPr lang="en-US" sz="1800" dirty="0" smtClean="0">
                          <a:latin typeface="Cambria" pitchFamily="18" charset="0"/>
                        </a:rPr>
                        <a:t>Gastrointestinal</a:t>
                      </a:r>
                      <a:r>
                        <a:rPr lang="en-US" sz="1800" baseline="0" dirty="0" smtClean="0">
                          <a:latin typeface="Cambria" pitchFamily="18" charset="0"/>
                        </a:rPr>
                        <a:t> </a:t>
                      </a:r>
                      <a:r>
                        <a:rPr lang="en-US" dirty="0" smtClean="0"/>
                        <a:t>Toxin</a:t>
                      </a:r>
                      <a:endParaRPr lang="en-US" dirty="0"/>
                    </a:p>
                  </a:txBody>
                  <a:tcPr/>
                </a:tc>
              </a:tr>
              <a:tr h="336897">
                <a:tc>
                  <a:txBody>
                    <a:bodyPr/>
                    <a:lstStyle/>
                    <a:p>
                      <a:r>
                        <a:rPr lang="en-US" dirty="0" smtClean="0"/>
                        <a:t>Butane &amp;</a:t>
                      </a:r>
                      <a:r>
                        <a:rPr lang="en-US" baseline="0" dirty="0" smtClean="0"/>
                        <a:t> Iso-Butane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Nervous System Toxin</a:t>
                      </a:r>
                      <a:endParaRPr lang="en-US" dirty="0"/>
                    </a:p>
                  </a:txBody>
                  <a:tcPr/>
                </a:tc>
              </a:tr>
              <a:tr h="336897">
                <a:tc>
                  <a:txBody>
                    <a:bodyPr/>
                    <a:lstStyle/>
                    <a:p>
                      <a:r>
                        <a:rPr lang="en-US" dirty="0" smtClean="0"/>
                        <a:t>LPG</a:t>
                      </a:r>
                      <a:endParaRPr lang="en-US" dirty="0"/>
                    </a:p>
                  </a:txBody>
                  <a:tcPr/>
                </a:tc>
                <a:tc>
                  <a:txBody>
                    <a:bodyPr/>
                    <a:lstStyle/>
                    <a:p>
                      <a:r>
                        <a:rPr lang="en-US" dirty="0" smtClean="0"/>
                        <a:t>Flammable</a:t>
                      </a:r>
                      <a:endParaRPr lang="en-US" dirty="0"/>
                    </a:p>
                  </a:txBody>
                  <a:tcPr/>
                </a:tc>
              </a:tr>
              <a:tr h="336897">
                <a:tc>
                  <a:txBody>
                    <a:bodyPr/>
                    <a:lstStyle/>
                    <a:p>
                      <a:r>
                        <a:rPr lang="en-US" dirty="0" smtClean="0"/>
                        <a:t>Propane</a:t>
                      </a:r>
                      <a:endParaRPr lang="en-US" dirty="0"/>
                    </a:p>
                  </a:txBody>
                  <a:tcPr/>
                </a:tc>
                <a:tc>
                  <a:txBody>
                    <a:bodyPr/>
                    <a:lstStyle/>
                    <a:p>
                      <a:r>
                        <a:rPr lang="en-US" dirty="0" smtClean="0"/>
                        <a:t>Cardio</a:t>
                      </a:r>
                      <a:endParaRPr lang="en-US" dirty="0"/>
                    </a:p>
                  </a:txBody>
                  <a:tcPr/>
                </a:tc>
              </a:tr>
              <a:tr h="589570">
                <a:tc>
                  <a:txBody>
                    <a:bodyPr/>
                    <a:lstStyle/>
                    <a:p>
                      <a:r>
                        <a:rPr lang="en-US" dirty="0" smtClean="0"/>
                        <a:t>Perfume</a:t>
                      </a:r>
                      <a:endParaRPr lang="en-US" dirty="0"/>
                    </a:p>
                  </a:txBody>
                  <a:tcPr/>
                </a:tc>
                <a:tc>
                  <a:txBody>
                    <a:bodyPr/>
                    <a:lstStyle/>
                    <a:p>
                      <a:r>
                        <a:rPr lang="en-US" dirty="0" smtClean="0"/>
                        <a:t>95% of Petroleum Products</a:t>
                      </a:r>
                      <a:endParaRPr lang="en-US" dirty="0"/>
                    </a:p>
                  </a:txBody>
                  <a:tcPr/>
                </a:tc>
              </a:tr>
              <a:tr h="336897">
                <a:tc>
                  <a:txBody>
                    <a:bodyPr/>
                    <a:lstStyle/>
                    <a:p>
                      <a:r>
                        <a:rPr lang="en-US" dirty="0" smtClean="0"/>
                        <a:t>Benzene</a:t>
                      </a:r>
                      <a:endParaRPr lang="en-US" dirty="0"/>
                    </a:p>
                  </a:txBody>
                  <a:tcPr/>
                </a:tc>
                <a:tc>
                  <a:txBody>
                    <a:bodyPr/>
                    <a:lstStyle/>
                    <a:p>
                      <a:r>
                        <a:rPr lang="en-US" dirty="0" smtClean="0"/>
                        <a:t>Leukemia</a:t>
                      </a:r>
                      <a:endParaRPr lang="en-US" dirty="0"/>
                    </a:p>
                  </a:txBody>
                  <a:tcPr/>
                </a:tc>
              </a:tr>
              <a:tr h="336897">
                <a:tc>
                  <a:txBody>
                    <a:bodyPr/>
                    <a:lstStyle/>
                    <a:p>
                      <a:r>
                        <a:rPr lang="en-US" dirty="0" smtClean="0"/>
                        <a:t>Formaldehyde</a:t>
                      </a:r>
                      <a:endParaRPr lang="en-US" dirty="0"/>
                    </a:p>
                  </a:txBody>
                  <a:tcPr/>
                </a:tc>
                <a:tc>
                  <a:txBody>
                    <a:bodyPr/>
                    <a:lstStyle/>
                    <a:p>
                      <a:r>
                        <a:rPr lang="en-US" dirty="0" smtClean="0"/>
                        <a:t>Carcinogenic</a:t>
                      </a:r>
                      <a:endParaRPr lang="en-US" dirty="0"/>
                    </a:p>
                  </a:txBody>
                  <a:tcPr/>
                </a:tc>
              </a:tr>
            </a:tbl>
          </a:graphicData>
        </a:graphic>
      </p:graphicFrame>
    </p:spTree>
    <p:extLst>
      <p:ext uri="{BB962C8B-B14F-4D97-AF65-F5344CB8AC3E}">
        <p14:creationId xmlns:p14="http://schemas.microsoft.com/office/powerpoint/2010/main" xmlns="" val="152244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Toilet Smell due to Ammonia</a:t>
            </a:r>
            <a:endParaRPr lang="en-US" dirty="0"/>
          </a:p>
        </p:txBody>
      </p:sp>
      <p:sp>
        <p:nvSpPr>
          <p:cNvPr id="3" name="Content Placeholder 2"/>
          <p:cNvSpPr>
            <a:spLocks noGrp="1"/>
          </p:cNvSpPr>
          <p:nvPr>
            <p:ph idx="1"/>
          </p:nvPr>
        </p:nvSpPr>
        <p:spPr/>
        <p:txBody>
          <a:bodyPr>
            <a:normAutofit/>
          </a:bodyPr>
          <a:lstStyle/>
          <a:p>
            <a:r>
              <a:rPr lang="en-US" sz="2400" dirty="0" smtClean="0"/>
              <a:t>High exposure causes</a:t>
            </a:r>
          </a:p>
          <a:p>
            <a:pPr lvl="1"/>
            <a:r>
              <a:rPr lang="en-US" sz="2400" dirty="0" smtClean="0"/>
              <a:t>Headache</a:t>
            </a:r>
          </a:p>
          <a:p>
            <a:pPr lvl="1"/>
            <a:r>
              <a:rPr lang="en-US" sz="2400" dirty="0" smtClean="0"/>
              <a:t>Nausea</a:t>
            </a:r>
          </a:p>
          <a:p>
            <a:pPr lvl="1"/>
            <a:r>
              <a:rPr lang="en-US" sz="2400" dirty="0" smtClean="0"/>
              <a:t>Intense Burning of Eyes, Skin and Throat</a:t>
            </a:r>
          </a:p>
          <a:p>
            <a:r>
              <a:rPr lang="en-US" sz="2400" dirty="0" smtClean="0"/>
              <a:t>Triggers Asthmatic attacks</a:t>
            </a:r>
          </a:p>
          <a:p>
            <a:r>
              <a:rPr lang="en-US" sz="2400" dirty="0" smtClean="0"/>
              <a:t>Triggers Emphysema  attacks</a:t>
            </a:r>
            <a:endParaRPr lang="en-US" sz="2400" dirty="0"/>
          </a:p>
        </p:txBody>
      </p:sp>
      <p:sp>
        <p:nvSpPr>
          <p:cNvPr id="4" name="AutoShape 2" descr="data:image/jpeg;base64,/9j/4AAQSkZJRgABAQAAAQABAAD/2wCEAAkGBxQSEhQUEhQUFhUXFBQWFRUVFBQXFxUVFBUXFxQVFhQYHCggGBolHBQUITEiJSksLi4uFx8zODMtNygtLisBCgoKDg0OGxAQGywkHyQsLCwsLCwsLCwsLCwsLCwsLCwsLCwsLCwsLCwsLCwsLCwsLCwsLCwsLCwsLCwsLCwsLP/AABEIAOEA4AMBEQACEQEDEQH/xAAbAAABBQEBAAAAAAAAAAAAAAAAAQIDBAUGB//EAEEQAAIBAgQDBQUECAUEAwAAAAECAAMRBBIhMQVBUQYTYXGBIjJSkaFCYrHRIzNykqLB4fAHFBVDghYkY3MXU/H/xAAaAQEAAwEBAQAAAAAAAAAAAAAAAQIDBAUG/8QAMREAAgIBBAEDAwMDBAMBAAAAAAECEQMEEiExBSJBURMyYRRxkSOBsTNCYqFDUtEV/9oADAMBAAIRAxEAPwD28CALaAFoAWgBaAFoAWgARAKeO4lRoi9Woi+BIufJdzM8mWEPuZpDFOb9KMPEdr1/2aNSp95gEX5nX6Tz8vlcMOuTsx+OnLmToz63HsU+3dUx91S5+baTzcnnJf7UdUPH4l3b/wCio9au3v4iqf2cqD+ETin5XO/c6I6bEuokLYS/vNUb9qo5/nOeWuzS9zVRiukM/wBNp/D9W/OZ/qsnyWsP9Mp/D9W/OFqsq9xY9cJb3WqL5VHH85pHX5l7lXGL7RMlauvuYiqPBsrj+ITph5bOvcyemxS7iW6PHsUm/dVB4qUPzXT6Tsx+bkvuRhPx+J9WjQw/a9f96jUT7yjvF+Y1+k9HF5bDPh8HJk8dNfY7NzAcSo1helURvAEXHmNxPRhlhkXpdnHPDOH3Ki4BNDMLQAtAC0ALQAtAC0AQiAKIAsAIAQAgCXgGXxbj1LD6McznamurH05DznNn1WPCrkzfDpsmV8Lj5OZxvG8TW2PcJ0TWofN+XpPB1PmW+IcHqYtDjj93JQpYRQb2u3NmOZj6meNk1E8jts7lSVIsATnsixwWRZDYuWRuIsMsWLFyyBYZYFiZZNi0Jlk2LEKybJsaVkpk2QVMIpN7Wb4lOVh6ib49ROD9LDpqmX8FxvE0dyK6dH0qDyfn6z2tN5mS4mceXQY5cx4Om4Tx6liNFOVxvTcWYenPzE97DqseZXFnlZtNkxd9fJqXnQYCwAgBACAIYACALACAEAixGIVFLOwVQLkk2A9ZWUlFWyYxcnSOP4l2jqVrrh706fOqR7bfsA7DxM8PW+W2+nGetp9AlzP+DLoYdVvYandibknqTznzmXNLI7bPRVLgnCzBsWPAkWVY5FubAEnwERjKXCVlXJLtlylwuo3K37Rt9J2Y/HZp9qjnlqscS3T4J8T/ACH5zsj4lf7pfwYPWP2RYXhFPnmPr+QnRHxeBd2ZPV5GP/0ul0P7xl//AM7T/wDqV/U5PkRuFU+h/eMh+OwfBK1OT5IanBl5Mw87GYy8Vjf2yaNI6ya7RVq8Hce6Q30P1nJk8XkX2uzeOri+ylWoMvvKR5j+c4Z4cmP7lRvHJGXTIrTJM1saVltxNjCJZMkhrYdWtcajZhowPUEbTbHmnB3Fhq1TNThnaOpRsuIvUp8qoHtr+2BuPET6LReVUvTkPO1GhTW7H/B2GHxC1FDIQykXBBuD6z3YyUlaPJlFxdMlliAgBAEMABAFgBAKXFOJJh0L1DYbADUseQUczMs2WOKO6RpixSyS2xOIx2KqYls1bRAfYo30Xxf4m/CfK67yMszpcI93T6eOFcd/IoE8hu3ydFjwso2VZPh8Mz+6L+PIes1xafJlfpRlkyxh2amH4So983PQaD+s9XD42C5yOzhnqpP7eDQpoqiygDyE9GMIwVRSOWUpS7Y/NNNxAZpFoBmi0QJmiwGaRZNBmixRLTS82hC1yUbHNQmktOmuUQpmbiuGIeWU9Rt8p5Ofx+OXPT/B1Y9TJfsZeI4e6/eHUflPJz6HLj5XKO6GpjLh8FIicd8nSmMYSyZZDCJdMmxcBi6mGbNR1Qm70SdG8U+Fp62h8lLC6lyjnz6aGZc8P5O34VxKniED0zcbEHQqeasORn1eLLHLHdE8LLiljdSLs0MwgCGAAgCwClxXiKYemalQ6DYDdmOyqOZMyy5Y4o7pGmLFLJLbE4etXeu/e1t/sJypr0H3upnyOt10s8qXR72LBHFHbH+R2WeZLg2skRL6AXPQStOT47KuSS5NXCcMG7/uj+ZnqafQLvJ/BwZdS3xE01sBYaDpPUjUVSOPvsUtJsUJmixQZosUGaLFBmixQZosUJmkWSGaLBLSr23m2PNt7KSjZZ/zC9ROr9RFoy2MrV6oO05MuRPo1jGhlNSdpSEXIluivjeGhtSLHqP5ic+p8fuVvh/Jri1DizFxOFZN9uo2/pPCzaeeJ8npY80Z9FYrMkzZMZaXXJIlGs9F+9o7/bTlVXofHoZ6Wi10sE/wZZsEcsakdxwriKYimKiHQ7jmrc1YciJ9diyxyR3RPAy4pY5bZF2amYhgAIAytVCAsxAABJJ2AG5kN1yyUm3SPP8AG444qp3rXCD9Sh5D4yPiP0nyXktc8stsekfQabTrDGvf3ATx2bljD0SxsP8A8lscHlltRlkmoKzawmGCDTfmf72ns4NPHEvyedlySyP8E950bjKgzSLFBmixQl4smgvFigvFigvIsUF4sUGaLFBmixQXixQl5FigvFiiSjWKma482x2VlC0T1MYCNp0T1SlGiixUymddDrOGVS4ZsuDNxeB5pt0/KeZn0leqH8HZi1HtIzmE4/wdidjJJYMFjThanercobCsg5jk4HxD6z1/G66WKW2XRzanTrLGvc9Ao1QyhlNwQCCOYOxn1qafKPAap0x5kkCAwDke2GP7xxhlPsizViOfwU/Xc+k8Ty2s2R2R7PU0GD/yP+xlAT5Vs9UmoUSxsIhBzlSM5zUVbNzD0QgsPU9Z7GLGsapHmzm5vklvNtxmF5G4CXjcAzRuAZpG4BmiyQvIsUJeNwDNG4BmiwF4sBeLAXiwJeRYDNFgLxYC8WSF4siiljcJm1XfmOv9Zx59Pu9Uezqw5tnDMphOA7lyNlk+STV7H4/u3OGY+ybtRJ/jp/zHrPqfE6vfHZLs8ryGD/yR/udeZ7Z5ZV4ljBRpPUbZVJ8zbQepsJTJNQi5MvjxuclFe5wGGDEF31dyXc+La29Np8Nqszy5G2fSRiopRXSJ1E5Xz0S3xybOEo5B4nf8p6eDGoR/J5uWbm/wT5ptZlQZosULmk2KDNIsmhLxYoLyNxFCZosmgzRuFBmjcKDNG4mgLSLFCZpNkUGaLFBmkWTQZosUJmkWKDNFigzSbFBmkWKDNFiinjsPf2hvz8ZyZ8SfqR04MlOmZs5TtIcSGADp76EOh8V1t67Tp0uZ4sikisoqaafud/w3GCtSSouzKD5HmPQ3E+4xT3xUj5vJjcJOL9jnu22Iv3NAfaPeP+zT2B82I+U8zy+fZi2r3O/x2O5OfwY8+R6PXLvD6Wubpt5zbTwt7mc2efFI0M07rOILxYoTNFk0GaLIFzSSaEzStigvFigvFgTNFgM0WAzSLAZo3CgzRYoTNFigzRYoM0biQzRYC8WALRuAl5FgM0WTQZosUZ2NpWNxsfoZx5YU7OzDO1TK8yNzY7E4i3fUD9k94n7NTcDyIPzn13iM+/FtfseR5LHUlNGbxetnxdY8kCUx8szfUzy/M5by7fg7NDDbiX5IhPFZ1vg1KC2UD+7ztxqonnZHcrH5peytBmixQZosUF4sUGaLFATDZFCZpFk0GaLHAZosraRKxC02ZjYAXJPITojH+nZTdzwQGppfla+nS15gvgne7qh2FYVKS1F2bUeU0+n6bLN1KmJeY2FNBmiy/AZosBeRuAt4sCFochQmaRYoM0bgGaNxIXjcBlUXBErLlFoy2uzNnMd1+5NwerkxdE8nD0z8sy/UT2fDZduXb8nLroXif45KlJ8zVX+KtUP8Vh+E4vIT3ZmzfFHbCK/BZoLcjznEuyZv0s0c069xwiXjcAzSLFCZo3AXNG4CZpFihQ0ncVbCSUc2KJJRsfTW5mkY2yqVlftDVzKuHX3qhGb7qD3ifT8Z1zaUUl7GuJU3N9L/ACWFUDTlt6Tl97Odzt3+St2eqZVfDtvTY5fFG1Uj529J1wacaOjNy1NdMsutjOOSpmTVDSJVoJjTKM0UmNlaZopJiFpDZagvIsmhM0WKDNIsBmixQZosmgJiyKKVce0Zkzsxu4las+VqT/DVpn+Kx/Gdnj5bc6Jyx3QaIuGfql8bn5sZlqXeRl2jRw+8549mWb7Szmm1nIGaLJC8iyQzRuIDNG4gUR2UY4S6KMcJoijGYnEJTUtUZUUbl2Cj5maRhKXEUUb+TkeL/wCItJD3eDtWqE5cxutFT1LHVv8Aj856WDQzXM+P8lVLmvk2uyVJjRFWq5qVn1dyANDYhFUe6ova05c0lKTUVSRrnThUL4N2ZUc1lLiOBL+1TbJVUHI9rj9lhzW8vGVd9GuPLtTi+jBftXVw7BMfhnVthVofpqdTxCD21Oh0IM6Hpo5f9KX9mQoyav2JE7d4A/7+XrnpVlt53TSUegzr2G5FzDdpsHU9zE0GPTvFB+RtMJaXNHuLLpmklQMLqwYdVII+kwlFr2LJgRMGjVMYRKmqY3NIskLyLAl4sBmjcKDNG4UQV9/SQzpxdFHiZ/RN4WPyYTfTf6qNQ4aLUwOhYfJjGqVZGLsvUjOZOjPIuCe8vuOUM0jcSlYAyNxO0rcTNUU2NA0Q4sb1y4phR7xJTW9p16TFHJP13X4KSv2OdwPFOJVVzLTwQU+6WOIGYfEBa9vOexHxeFrtmb3+9Fwf6qdhgh5JiW/Kax8Th/Jm2/lFXHYrH0KtJMTWo01qfbSgRYXsxs7G9rg2mq8Zp49p/wAnNkzuJtYrA0xTLvxGtU9kkLRajTzm2gGXUTdaXS4+aRzT1cV2zzHEcEqVjeuLEfbd8xt4HMTfpNo5cSXpRj+si+nZJw7s6pQf5Zi9NH1Y+9UrHQKDztuegHjK5ZelyZ06SDnkUmeucGw+Sii+H9/gJ85+516qe7JwXZajlsJD/BKZh9qcKxRKtMXek6uB1sdvqR6y+HJ9PIpM7tLK04M4+lxRsBinxlNQ+GxBJJYXClrF6NX4GDAkGe/Gd+qJ52pxzxzbQvbrFDilOmKXc0CpLEhQS11I1cWIFidPH5T+op8xOL9TOL5j/Bx2C7KtROZ8Vl/9QIY/8ja0rLNGfG0v+tm+Ir+Touyo4lXq5MHiKj01996gD00tyJbdvugzGWixZVzD+DsxZ5tqzqmxvEaBtWoUa4HOi7U6n7lTQ+hnDk8Tjb9Da/c705fuWOFdpaNep3WWrSra3pVUKtoLmxF1Omu88rU6DJhW58r5NIz9ma5WeebIaTBNCZoJDNIFEVQ6yyN4KkU+Ji9Nh1Kj5sJ06VXlRe6JUTK9ZPhrVB6E3H4zfyMNudmWGW7GmT3nnUadkFSsw2P0mqimXWOLH0cSeY+UrLGVliXsW0a8zqjmkqMrtJUJw9ZRfZcwG5UMpe3peepoWk0n7jZ6bOr4TiEspTLlIBUgC2XlafWQaPNyps36WuvyHT+s3OJoy+0HZmhjafd4gFhfMrA5WRhsUYaj8DzhpMq1ZxdT/Cx1P6LHuqdHoK7D/kGF/lMHp4szeCMvYgxXYTD0RnxOIq1gPsse7Ukcgiat5XlHGEOUdGHSwXsaHDuD9661GHd06YtRpKAoUcyQOZ5zzs+be6R3Sl9OO1dnQ1qfMb8/H+s5ZQTOJkQM5wIzRywGQnS1x46D6yfptl4trow6nA2pOalF1XNo6OM1OoOlRTz+8J16fLLFw3wdryxzKmuTOrcE4UxviqL4Zz9qm9VKTHmQUOX6CetDPimcWTSO+Ea3DuwvCGs63qjlmr1Ki+q3sfWbpQMPouPsdOrU6SCnRCIo0CBAo9ALSW0umbQgc9xbiyU/f9pzotNPbZjyAtt6zmyTUVbZ2QTbMvhuakpLgd5VqGo6jUJewVAfAACfO63P9S0juji4s1jPHZRFXE1yNF+cvCC9zpx4r5ZWS53Jmjo3pFqmJhJmUhHkxHsRMmZ6KfFWpj0BufwnoeOhuzxKZntxyfwi5xyjkxlTpURKg8wMjfgJ2+axVkUjn0E92GvghWeCzrY16cspkqQi043jcT0xM75Mp0VuILl9vloGv8hOrC30uxikmqZU4ZhmRv0FTIvvGkwzU7/d5rr0ntaXWTjxIxz4UdJQ41iF96ireKVLfRhPUjroe5wS0xGvaiuz2GFIA2LVkA08BeF5CDsh6Nobi+MYltzRpDwu7el7CUlrr+00hpUirg8CzuKjZm11eqdbdEXlOTJllNcsvJxgqj2aZa5FtrgC3nvOLfcqOOXyy5eb2ZtFeoig6k9bCVkoJ2xQ0VAPdAHid5R5orosoMaWJ3J/D8Jk80nwSoEbAbaTO5Pk1jFrpGa2Aen+qe6//XV9pfIHeWWajsjnTVSRnV8HQverg8p+OkNPmhE3jnfszVRjLqRAaGC+8fBqtX8C0s9TlLLBZcweMpC6U1UAj7IufnvIjPJk4kJYVDkXBUXL3ZbKCdW0JI2IH5zz8+yNpPk0llTjRptOFmESq1OTuOtSBachzDkPleyBhl0WJ+B0c+Mp9KaPUPmRkX8TPd8Lj3ZN3wcWuntxV8mp22w3sUq4/wBtrN+xU0PyNp6vlcG/Ffwcfj8lT2fJiqZ8ZI9lkgmZmxQIKtjhLIoxWUEWIuDuDLxbXKKdOyvheGZS3dtYaey2o57HcT1dPmuPqREszvknfDVrG2S9tNTv8pvcCPrRG4LhlQD23APRRew8zIhtiVnqE+kT16a0rZVzVGNlLG/mT0AmqlffSM4ylN/gYMDn/WOzHqSba9FBtMnmvp0aOodIdQ7PIrXpVHQjxJF+VwTaMSb5uyk818SQ98W9I2rWHRx7p8xylpp9x/ghYoy+0ezBgDc/0M5G3Jcllioq1cUgGgYn7IBN2/IS0Me/l9fJP0q7H4bg3fC9Wo1iPcViAt/I3PrOnHjj3BcfJSWVQ4SJF7K4axFrtbqfTnNPoqvuKfqslkZ4CKf6mo4PwliU8rEymxLh+os8ynxJC4TELUZl9xlsGQdbXuD0tMp443ZWUXAmq0ULZcuvkLbX/CZum9oUpL3DD0cpOgFtBYb31lIR2stKTY1UF7NuSTYbC+usrsjf5Jt0RVFsSP72nHnSjLg2g+BhnMzZDYLoY0si6FQWF47dIh8ujX7E4a6Va5/3Gsv7FO4HzN59r4rB9PDb9zyfI5LmoL2OgxeGFSmyNqrKVPqLT0pxUk4s4YycWpI4HBUirNRf36ZKnxA91h5rPhtdp3iyNH0UcinBSRZtaeeybFkECiWRRjhLozZJSF7jqPqJ2aaXsY5C5SFgAdTbU9Z1oxIKtU3tt+J9ZlObj0iUii1S1dQeaHL5g3YTbHPfif7m+JcMuOraETnnbLuvctUXyi3z85rHJSoycbKvEXWqpUi62N/HwmWXUcpR7LY4beTKGamhpk6pYXPNeXrO5496TXubJ3yW+H4fKtz7zb/dX4R/Oc2oyKC2RM29zNenXspb0HpoJrjy7YWc7hbGJWspbmdvX+sLI6sbBUcqCTvbQf3zMqpuueyXFWZL0clZKhFibo3iG1v6EfWMEXUtxrJ7o7S3Q1JY7am/ifyExgrbkzD8EtWrYX67XlpyUUTFWyDD7knkNT4mY4rdykaS+EQs25PPXynHle6XBvCPFENCsHUMNjtfwNpnkg4uma1Q8ypI0C5ll0WuiHGBnK0U96owUeAPvN5AXnboNO8uVFXJQi5s73CYYU6aouiqoUeQFp9zCCjFRPnZycpOTJhLlTl+1/DypGJpjVBaqB9qn181P0nk+U0n1Ybo9o9DQ50n9OXT6KS2dQy7GfJzx+56FuLpkVpzUaEOKZwt0FyCDbqOYHjNcW1y9QSIU4qlwGDIT8SkD5zZ6eX+12VlBmnRpkkHle9/ymmHG07ZzTfsW6lUKLsQB1JtOyNvox230COrjQgj5yXGuyHFozeL8PLqMpswN0b4W6HwO0zS2O10aYsm18kfDuIs66j2gcrqdCrDceM5suRwfK4Op4/dFkuTufTlOd5pP8DYkSUEufAb/wAhNsGO3uZnOfsipjKRfEDKLqqg1NCRcXyrpz1E9VTcMXXJVOomm1P2b2t1E5J401ZnGVMSxsByG0ylO4pFkqdjgxAsLefOWWXgjbbsY1cqDciw5nlEcrfFck7TPRy5VrXUXy3+2x3byA0nVOSxQ57Il1RLiqwCksQFA5bf1nE8spukIY74Rn3q17OW7tfsqBckdWvtfpNMmeEXwrN1GMFVD6/fL7pDjmh0J8mlJ6jHkVNUIRi+0QVWq1Rlyd2p0ZiQTbmABMf6WJ3d/BslFcl2nTCgKNAAAPSckpOTsCmQiUOqkItzp/e82hjZVPc6NLsdw4m+JcauMtIH7NO+/mx18p9h4zSfRhufbPN1+fc/px6R1JnqnnAIAjC8h/DBw+OwhwVXQf8AbufZ/wDGx+weg6T5ryOieKX1ILg9nBmWeFP7l/2WKtIEXXaeJlxJrdE1jJrhlUi05WmjUR6Yeytqp0P8v5Tp0zqdmc21yiZKroMpQtbZl5jxnqtQnynRi0mUqeHZmZsQLgk2pnYC+9+sylmcHtj18lm1XpJ8Nh+6qgqf0dQWy9G3Bm6bnCvgz+6PJo4k+yf75zGXRkuzDxi5Kq1F1DWSoB/A/ptOdY3lg4+65R14pqtrNNaXxGw+p8pjDAo8yYc76KmJp129lXRafXKc4HztOh58SVJCKS5ZewVLu1CqT4k2JJ5knmZD1M5fBSUbdk413N5V5HJFaJAJCQIcVWWmrO5soFyf75yyi26RK5OdbFl6o/zGamp1pIdEYdWPNvDS06KeJf01Zs4en08s2S9wNRbla05J5pSVM59nJmYlu+qCmNUU5qh5E/ZWTH+nHc+zoitsb9zRJnI2U7GkyjZdIaZVl0JBYs06QUZn25DqegnVjw0t8zKU3J7Ylfh2CONqm/6hD7fR2G1NfAc57fjtE8svqTXBlqM6wQ2x+5ndKttBPpejxXyKZIAQBYBBjcKtVGRxmVhYg/3oZWcFNUy0JuElKJxdak+DfJUu1JjanUP0RjyYdec+W12ilp25R5iz2cWSOoj/AMizUQMLrPIyY01aLxbTplYic/2uzTtE1LEEb6j6zrx6hdMwljJP80Oh+n5zX60CmxkOJfOpW1uh3II2MstVtdkxjRSXF4hNGXOOTLl1/wCO4mn1YS5uvwX+lCXXBW4jiK1Wmwy92gUsxNrnKCQB8ppjzKMlXJMcUIvuy/gnLU0Y7lFJ8yBeeZlk9759zTaky2sqirJVmqKMkWXKMkBl0ytFHH4M1KlMsR3aXYr8T/ZJ8BrLqaUfyWi6RPxLBLXoOhAuASp6MNiJ0YZekzjJwyJo5vBYSk9JHu4zLcqHO/PSc+SclOkkdrlKzRwQQCyCwH18Sec5MspN3IpK+2TEzFkJCSjNEhISJLdGgFGd9vx8BO3DgUVvn0YTm5PbAp0qVTG1MiezSXR3GwHwJ1Y8zPU0ejlqJ75cIjJkjp4/8mdrgsItJFRAAqiwA/vefT44KEdqPGnNydssS5UQwAEAWAEAgxeFSohSooZSLEGVnFSVMtCUoO4s4zHYCpgjcXqUPi3amOj9V8Z81rvGyxt5MR6+HUQzLbLiX+SRWVxmU3v/AHpPDnBS64ZtzF8kVpz9F+xRLIqOvLrgo0RYgtb2fXrLQab5Jil7mXj6zMBSB1qHKf2ftH5TqxpK5/BqoR7NekLAAbCwHkJwt22yGTqZZFWSKZomUaJAZdMoLeWsigJgUV8dje6pVGPJTbxJ0A+Zm2GXNBQ3SRhcIw4NJLMCALG29+YtyN5lnm1N2dUpVZqIgG3z6+c5XPd2UAzNkoQSKbLMs+zSGaofG359BO3FjUPVLv4MW5TdRIsJgquOOY3p0Pi2Zx0pjkvjPZ0nj5Znvy8L2MsmeGnVR5kdjhMKlJAlNQqroAJ9HGCiqR5MpuTtk8sVCAIYACALACAEAay3kUDl+J9mCpL4QhTu1I+4x+6fsH6TydZ4vHl9UeGehg1tenJyvkx1xPtZagam/NXFj/xOzek+W1Gjy4X6kelFqSuLtE95y2KCLIaFvJsq0Z59rE/+umP3nP5CdMntwfuzSP2mgDOQMkUy6KkgM0TKseGlkytDs0tZWgzRYKWKwhq1KeYju1OYrzZ/s38BvNMc6TXuy17U6IOL4UUKqVE9yqclQcg591v5Toz4k4V8cojDkc04vtE08izahLyUySE4r2stMM9Tkian/kdlHjOvT6PLlkthEnGKufRscM7MliKmLIY3uKQ9xT1Y/bP0n1Gj8XDH6p8s83PreNuPhHUBbCet0eeOkgIAQBDAAQBYAQAgBAEgFTiHDaVdctVAw5X3HiDuDM8mGGRVJGmPLPG7izm8X2brU9aD94vwVTZh4LUG/rPD1XhIz5xno49en/qL+DKqYrIctZWpN0caHyYaGeDm8fmxdo7YSjNXB2WEYEXBBHUTjaa4YaKGFP6ev50/lknVkX9KCNF0aAM4yB6mWTKtD1aXTK0PzSUyKFvJ3EUGaNwoFbUSYumGuCr2rqjuaYvqatO3oQSfoZ6W7cq74f8Agz08akytTxec5aKtVboguB5sdBOPB4/NlfpRvKUYcydGrhezVaprXfu1+CkbsfBqh29J72m8JGPORnFk16XEF/dnScP4bSoLlpIFHO258SdyfOe5jxQxqoI87JlnkdyZbmhmLACAEAIAhgAIAsAIAQAgBACAEAjq0VYEMAQdwQCPkZDSfZKbXRi4nsnh2N0DUm602Kj933fpOPL4/Bk7R1Q1uWPvf7nL43h5w2JZC5fPTVwzAAnKSpBtvbSfP+U0iwJRh0erpc/1Y2TI08OUTdokBlCtDg0mytDg0myKFDSbIoC0WKELSLJoThODGLxN3AajQBBB91qrbDxCi/qZ9L4jSuaeTJ0cuqy/Shtjw2drSpBQAoAA2AFh8p9IkkuDyG2+WSSSAgBACAEAIAQBDAAQBYAQAgBACAEAIAQBLQDmu22ALIldBdqJJIG7UyPbA8rA+k8/yOm+tiddnboc2ye19MwKDhgGU3BFwfCfFzW10z23wSi8y4ZHA4NKtFaHXkEUKDFMC5T0ltrItFUl6r9xQ/WH3m+zSXmzePQT0fH6GWefK4KZcixx3SO34Tw5MPSWmg0Xmd2J3YnmTPtceNY4qKPCyZHkk5MuzQoEAIAQAgBACAEAQwAEAWAEAIAQAgBACAEAIAhEigcZxjs89BjVwy5qZJL0RupO7U+o+78p4mv8Ysnrh2erptYmtmT+zK2Bx9OpzsRuCNQehG4nz0sGx1NUdcoy7XJophlbax8pdYE+jB5ZR7JFwA6TRaX5RV52R4mpSpC7uqjxI/CPoRXBKlOXRSo0q2L0oqaVHnWdbMw/8aH8TPQ0/jHk5kqQnmhi75fwdVwjhVPDJkpjxZjqztzZjzM+hxYYYo7Yo8vLllllci/NTMIAQAgBACAEAIAQBDAAQAgBACAEAIAytVCAszKoG5YgAeZMAr1uJ0lBJq09Fz+8Cctr5gAbkacoBGeL0h3QL5TVLimrK6sxQFnGQgEWCm9wPrAIP+pMP7N6lszZAGSopDEoBmUrdBerS1aw9tddRAHf9Q4fLUYVQwpVDSqFFd8lRVzspyA7A6nYa32gD143QJqL3q3pqXckEKFUAswYizAXF7E2uL2vIBTxnC8Li0SsbDOFKVVJpuQ9smuhN7iwMxzaXHk+5G2LU5MfMXwZFTs7l/V45QLZv0gRjlG5zBhppvPNn4fG36XR2ryPHqihV7POSQ+OXQ2IRVBB101Y2Pst8j0iPh4LlybIevj7QNHBdn8JSKMxFR21Rqzhi22qA6cxsOc78WjxY+kc+TWZZ+9L8Gz/AJ2kBfvKdsxW+dbZhut77jpOk5RRjqd7d5Tvmy2zrfN8Nr7+EkENfjFBLZq1MXfu/eBAcqzBWI0XRG3ttALT11BUFlBa+UEgFranKOfpAIjj6Q1NWnbMVvnX3gbFd99Rp4wCalVDAMpDA7EG4PkRAHwAgBACAEADAFgBACAEAIAQDI7S4B61JRSyZ0rUai575D3bhjcAa6XttrbUSrQOVwnYarZKdR6XdimuYqCW70YdKWgIA7u6A5fDxsLLgh8mzQ7I5GoOtdg9FnYewpp2fvrIiG5poDW2DbIo5Ah/8JIMP2MYJTD4jM61Gq1KndENVqM9J2qG9Q5XvSAG6hSAF0ELjkMscR7KtUXEqlYImJxFOrVXuiQ1JaFKi1A2dTlfugSQQbMR4x8fgDm7JKzOWqNlOcqqKFympUSpUuWzBlz0lsttBcG8j2BZfs/fADCd62ZaKU1rZRmV6YHd1cg0uGVWt4byXyyFwY//AMe0u6NE1XKGsG2/2e7yNh73903c36t4SCSPE/4eh0ohsS+enSZXqBLGpWZyxr+97JtVxK2vtW39kSfewXOL9nK1SujK1Pux3Ia4IZKdGulVFp2vrowLX1uugteQu7YfRn47sPUCKtGpTY9wcMc65FWiKXdqQi3Bq9W0HK0Plj2NDEdjsy00FYBVr1KxBpXDGpi1xQtZxYgrlubjW9gbS0nfP4IXRBhexTHK1WouZTUsqU7jK5xNsxJGZv8Aub3sPdtre8hk2atDgLq9NjVVgtNKZBpalKZBQqc/sPfNdtdxoLAyH7kIy17CDJlNa9sP/lx+iAAQUxTRioa2ewNyLA6aC0n3JOi4Nw0YdGQHNmrV6u1rd/VeqVtflntfnaLshKjQgkIAQAgBACAEAIAQAgBACAIZDAgkhCwAkMAZICR7gJIEkICwwIZL6ASPYBC9gAkgWR7kBJJASEBZICAEAIAQA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data:image/jpeg;base64,/9j/4AAQSkZJRgABAQAAAQABAAD/2wCEAAkGBxQTEhUUEhQWFhUXGBcXGRcYGBgbIBwcHBgcHh0YHBgeHCghHx4lGxgdIjEiJSkrLi4uGB8zODMsNygtLisBCgoKDg0OGxAQGzcmHyQsLSwsLC80MSwvLTQsLCwsLCwsLCwsLywsLCwwLCwsLCwsLCw0LCwsLCwsLCwsLCwsLP/AABEIAMoA8AMBIgACEQEDEQH/xAAcAAEAAgMBAQEAAAAAAAAAAAAABQYCBAcBAwj/xABNEAACAQMCAwUEBQkFBQUJAAABAgMABBEFIQYSMRNBUWFxByKBkRQyUqGxFSNCYnKCksHRJDNDY/A0U3ODshZEotLxFyU1VFVkhJPC/8QAGgEBAAMBAQEAAAAAAAAAAAAAAAECAwQFBv/EADARAAICAQMDAQYFBQEAAAAAAAABAhEDEiExBEFREyJhcZHB8BSBobHhIzJCUqIF/9oADAMBAAIRAxEAPwDuNKUoBSlKAUpSgFKUoBSleZoD2maiNX4ntLUf2i4ij8mYZ/h61VJPapDJtY2tzdnoGVORM+cjdPlQHQc15mucHXNXmOy2tqvgeaZvXqoqOu9BuZ8/S9TuGX7MXLAvoSCTj1qLQOk6nrdvbjM88cY/XdR92c1Vrj2r6aG5UmaVvCKN3z8hXO5YdDsmJblmkB3BYzNn/p61MaRxXLOP7Dpdw6/a9yJfgcY+RpYJ+59pUzf7Lpd1J5ylYR67gn8K1pOKdaf6lpaRftysxHriqtxJxxe2nJ21tbxsxx2Xb9o/qQvSrjw7fSzwLJPD2Lt+hzE7dxORkelQ2waZuNbk+td2sX7ERY/fWB0fUH/vdWn9I40T5HJNWE18b28jhXmmdY1He7Bfx6/CotgrknCUzbnVb/4P/QivW4duI1LLq94gXcs5VgPUkjFak/G7zuYtMtZLp+hkwVjXzz/Uj1rch9mV3fEPq11hR9W3g2A9WO33H1qVYMOAOMp5NQW1+mG+iKvzSdjychXHKeYEhgd/urr4qJ4d4atrKPs7aJUHeepbzZjual6sBSlKAUpSgFKUoBSlKAUpSgFKjNX123tV5riaOIdffYAn0HU/Cuf3ftSmuWKaVZvMP9/NlIx547/mD5UB1LNV7XuNbK02mnTn7o099z5cq5NUY6Tf3Q/94Xz8p6w235tfQyfWI8hW5p+kWdghZFihXvkYjP8AGxzVdQNm59oF1LtZadJv/iXJES+vJux+6oLUdL1W92ur9YUOxjt0I28ObIP3mtDU/anbKxS3jkuHyQMe6D6HBJ9MVjZaprl5/s1ksCH9OUMMfF8E/BabgmNG4CsbfHLCJG+1J75J8QOnyFSOscSWtqMTSopxtGN29Ag3FLXgS5Yc2pak/INykGIV8+aXqR6Y9a0vy/ommHFnCLi48IR2rkjxlOcdeuaafIEV/qF2MWNmY0/3117g/di6/E7Vpz+z+LPaa3qnaY3EQkEageGCcn90L8ayn1vWL/JwmnW/n70mPHJAwcd+FqBudO0S23mf6RLnJJdpWYnvKqcZJpsgT1txlo9mey0yzNxKOnZR5JPiZGBPxwa+epTa1qC4eSOwib9BCS+D4sN/vFY6RfXkw5NM0zsY+nazgRr/AAAb/M1a9O4IuHGb69dv8u3HYr8XHvn4EVO4K5puk6fpS5Z41kPWSVlLt44HUegFTFrqU0+9taTyDueQCBD+8/vEeYQ1a9E4Ss7U5ggRX73I5nPq5yanMUoHPG4W1Kc/nLqG0T7MCGRz5do5AHripHSPZnYQtztGbiTvknYyE+eD7o+Aq5V7U0D5xxBQFUAKOgAAA+FZ17SgFKUoBSlKAUpSgFKUoBSvGOBVF4y487GT6LZR/SLw9VBysX60pHTrnFAWXiHiG3s4u1uZVjXcDPVj4KvUn0rnlxxpqGoLjT4RawH/ALzNuzDxjTp8d6xsOEgz9vfyG7uPtP8AUTv5Y4+gHn91Tuo30cEZkmcIi9STgDwA/kBVXLwCraX7P4Vcy3jveTnq0pOB6KSc/E/CrigAGBsB3DYAenQVQbnim9ul5rGFILYbG7uiEU/s82Bj05jUUDayHF3eXupkdYbWNli9C22fuqKbBaNc44ijcQ2qm7uG2WOL3gD+sw7vStzQvZvJct9I1phK+PzcCsQkY7wcHc9NvLqax4e410iyQhLaW0kOPzbQNzv3bEZ5vnWN9xTqd+QtnEbCDvmmGZG/Yj7sf6IqySQLdeXOm6TGWIgtwOiqq87eQUe8aqX/ALRL69/+G2gji6fSLg7eqqOu3rXwg4PsbZWmnAkYe+89w3MT+sc7fCvdIW81X3rdjZ2Q91ZeUGSUDb82Dsq+dLvgEFxBpsSkPreovO3VYFJVfhGvvfHb1qY0C3u5U5dN09LOI/49wOUkeIjHvH4k1eeH/Z9Y2h50i55e+WU9o5Pjk9PgBVn6UoHLk9kslw3NqV/LPvkRxgRoPx+4D1q7aBwjZ2YH0a3RD9rGWP7xyam3lAGSQB4naoa/4vsYdpLu3U+BlTPyBzUgm6Zqk6j7VNMiUkT9rjuiVm+/GKq59q8ty4+jWdyLfJ5pkiMrtj9BAByKfFiT6CobSB1+lUEe0SQ/V0rUD6xqP514ePrs/V0e7P7TItV9SC7ommX+ma5//wBrtUf6mkBfOS6QfcF/nRtd1o/Vs7NfWdj+AFVefGv8kNL8HQM15mqD+V9b/wDlrAf82X+lfKXiLWk62FrJ/wAOcj/qqPxGL/ZE6X4OiZpXPrLj27DAXWk3MY72iImx58qgE/DNWOw4xspWCLcRiQ/4bnkf05Hwc+VaRlGXDsiiepWINZZqxApSlAKUpQFC9pXFkkHZ2doOa7uchD07Ne+U/fj0J7t4/hfh6Oyi5E952OZJG6yN3k+WT0/HNakQU6zfGbafEYhDY/uOXcp+/nPwqxCqSfYGVVXjThNr5oCJ+zERLchTmUk4w2MjcYxv3fGrQxwMnYeJ2qF1Di2yhOJLmPP2VbnPyXNQiSOi4GjdxJezSXjgYUSbIo8FjXYenl0q0W8KxqFjUIo6BQAPkKr0XENzcDNjp88w+3LiFD6c5y3wrMcNa3cbST21op7ogXYD1Pf8ammyCwsmSCRkjptkj0oz+JGT3E7mo+z9lMZ3ur28nPeO17Nf4Rv99QfHvDenWkawW9ost7cZSEMzuV7jKxYkgLnv6n0OGkFk1GxjnjaKVeZGGCDt6EY3B8xVetOEZYBi01C7iAwFQssirjoOUjp5V5qnENvpdvHFJIZZUQAJzEs5+0Sei58e7pmtrgm+mlskmuiOZy756ARliVz5AA7+GKjcE7whxNcm6axvRGZBH2sc0YKiRM4OUP1SPXetMazcanNKttM1tZQuYzNGAXmcfWCMwIVF+1g5z8qU2tMYtR1JAwWREsrNsEMxJIZlHXz28D4V03hXSRa2kMGADGgDY72/SPzzWHV53jhtyzTHHUyObgKybeWN5j1zNLLIf/E2KkbThmzi/u7WBceEa/0qWrw15DyzfLZ06V4Oe+1i4kZbbT7ZQrXrlWIAwETlzsP2s+inxq9abYpBEkMQwkahVHkB3+Z76+rQKzKxUFlBCkgZAbGcHuzgZ9KyZ8Z8QCflUyyXBRXYrpp2VKW7utQuJYLKb6PDbtyy3PKHLy98SA4GFHU79RWzwxqs3bTWV2Q1xBysJFHKJom6SBc7EEYIr7exy35dKgY7tIXlYnqS7k5JrU4/j7LUNLuE2LSyW7nxV1BCn0KnHrXqZOlxrE0lx3MFN6rLXWjqmqxW4Vpn5FdwgY5wGPTmboAfE1u18by0SVGjlVXRhhlYAgjwIrx1V7nS77H2r2qVoE72V8dPdi0EkfaWpYksoXZ4Sx3YDuz0xV0NWnDSyIuxWlq2kQXK8lxEko/WUHHoeoqO4h4utrMhJHLSt9WGMc8jZ8EHT41ATcdXqkt+R7nsgM5z7/8A+sKflWmPBllvFEOUSTi0O8swfoFyXQdLa6y6jySUEOo9c1I8LcdLcym2uImtbtQcwv0bH6Ub4AYd+fxr5cM8XW18CIXxIuOaJxyuv7p6+ozVI9rXE1svZdhKDeWs6OOQH3RvzIz4wAe9fKu3ps+XX6c1/BlOMatHbAaVye0491O5ia5s7e0kjB3g7QtKB1yxDABj9nHd31euEOJor+3E0WR+i6H6yOOqN/rcV6RlTRP0ryvaEEDxNwpb3yr2ysrp9SWM8sifsv3enSqzN7Lubb8pX+P+In4hRXRKUBzeD2OWefz893cD7Ms23r7oB++rZpHCNlbf3FtEh8eUE/M71OUoBXle14aAhOMOIEsbZ533IGETvdz9VB5k+Fc806AW3aX+pyr9IkA5ycARr3QxD7iB1++t/WD9M1Vy+8NgFVF7jNIMsx81XHzFUHizhS/ur6UlO1j/AMJ2bljRW7vNh3gdcZ8qq/AInRo01GeRDn87I89xM2xSFD7kSnoM958gO45vlnDLq7m3tfzOnR4SSYAgyAf4UWf0cDrv4nwrV0LgyORvydHJyxJyPeyhlDysRlYU7wgG52OMjvNdm02xjgjWOFFSNQAqqNhipBV+M+Chc2kMFuFj+jOksUZ+o3JsI3xuAQSMjpmot/aHbxRO14r288eO0t2Hv5JxmPudc/pD410aofiThm3vojFcxhweh6MvmrdRWObBHLWrsWjJx4KQnE2p3IzZ6esSEZEl2/LnPf2a4I28z1rL8ka1L/eX0EP/AAocn5ms+E52srhtLuJDIVXtLaQ9Xi39xv1lI+NXSvKy3ilpUV+/7m8faV2UWX2fTSj8/ql6/wCwVjHyGak+HuArS0kEiCR5ccvayyFmx39MDv8ACrRWEsoUFmIUDckkAAeJJrN5ptVf3+RbRFFL9mWuR2ejB7t+VYJZYmO5wRIQFx8RW7xlex3J0l4mDJJdrIjeIWJyT/rxrkHHmIhcrZ3UU9ncSrO6pIrNHJknHKDnBJxzAH6ozjG8z7NtfgZ7c3M8cMdjE6xiRxl5JWyzKPsgKAPhXtTneJyXg5ktzrPEHEdtZIHuZOQH6oALE464UVDcK8eJfylYIm7MZzI0kQOwznsubnx54qd0rWba7VuwljmCkBuUhsZ8R3ZrZh0+JW50jRXwRzKig4PdkCvEWmKqS3++x07t7M+Nzo8UlxFcMpMsKsqHJ2DYzt39PvrIaxbh+Q3EPODgp2sfNnw5ebOaqHtT1N0FparJ2SXUjJJKDgqihcgMdhnm61T9X/JkX5m1sBe8gzK0XM3Ig2JMq5y2N+uBjurpw9K8sNUn8Ckp06R9tNsL+wvLqYaa11JLI5Sfn2CFj0wDjOR3joBVotdd1l9zpcS/tT8p/E1WeHtdGnlJ4rlrjTJXCOGJZ7diPdyOoHd4fHr2NGBAIIIIyCNwR4g+FbZ8+XE0qXx3GPfhnKuJLiGV4zqEM2mXIP5q6Uhlz3gyLgH0bBFayTQaVLHZzRJJZ3Khnu3HMZJD3lsleRc9N8A5z1qa9sd5I0dtYxBea8l5CWGcBSuMeGS/XyPjVf4t9mkNtYO63c3NGObErKI2IxsqY2Phgk91dWDI8kFKSId2zZ400uHSDDf2H5smRUeIMSkqFSdhnwXu2762/ZnxRCdWukVHhivArxCQEc0iZ5iB0HMCx7+lafCvAUtzBYyXV07QxgTJAV6EkHlLEnbAHd02HWt/24FRb28obluEnHYkfWO2+O/GQD4ZA8a2T7CUW43wjste1hH0GetZ1YwFKUoBSlKAViayrw0ByT6etjeXkd4TH207TxysD2bIyqoHPjAYcuCDUpDxDaMfdurcnymj/wDNXRJIVYYZQR4EAj5Gom44VsnOWtYCfONf6VVxsFE1XhWyvG7R0Bf/AHkT4byyV/E1hb8IJEcwXV7ER05Z+YfwspB+NalzZ2cesLFp8Yi7KN2uihIj3GEQrnlzk5PTuHjWfBnFbX010FQdjEyCJ8EEhsjDb4J93I9ajdAsvD/ElxHdraXjJIJVZoJlXkJKfXSRckc2CCCuOhq9Vyjhoi/1jtUwYbBGUOOjTSbEA9+Av3Vd+O9c+hWM9x+kqEJ+23ur95HyqyByXXbWbUtRvru3Yj6AFSAr0eRCSVz39Gzg96+NdM4U4gjvrZJ4iPeHvLndG71P+txVL0M/kvQjK394UMu/25dlH3j5VD8H2U2iXFqLg/mtQjUMTkdnKNwD3Z94DfxPhXJ1eH1IWuUbr2KOyVz/AIxhFzqtnaTkm3MUkxjyQJGB2DeOMbDyq8X97HBG0kzqiLuzMcAfHvPp1rn9jM2q6hBdxo0dpZ84SRlw0zuN8D7AAH3+NcPRwbyaq2RpJ3saHGyW8Oo2KrZduqRyu0MMeTuQFblA94Lg7HaoTjS7kklgvjppt7a2YcwnVUabnYe72e2dht1xmuna9wvFcukpkmhmRSqywvytyk7qcggj4VFXnBkKKZ5BcX0sSl0SabmBYDOy4C528K9LTc1JFZY3bojNatEs9W017RFjFz2scqqMBlHIQSviA/3V0sVyTQ9ee7mj1CeCWV4TJFHb20bN2R25mmLHPM2RjGPqt4VPaf7WbJ5DHIJYCDylpV2BzjDEZ5dx31w9XCU5+yuFuIyVst2saLBdKEuYllUHmAYdD4j4VFa9dR6baD6NEiFpI440VQAXZgBkDBOBk1YopQwDKQVIBDA5BB3yD0IxVM4yVpNT0mLqgeeZh5oq8p+BJ+dcuK3LS+Oa+G5aVVaNfW/ZRaSvI0cs0AlbMqIVKP72fqsNjncdw8Kuum2KQRRwx55I1CLkknAGNyeprYFRHEnEEVrFIzyxLIsbMiO6gsQDgBScnJ8B3VDyTyVFuyaUdzmHtRuZ7rUUSyRpJLCMyuVBOGLK2MDrsF278mpyCHStU5LueReflAeF5+RVYDcGMkbeYwD51t+w62jSCW4luI3urpg7jtELADOAy5yGJYsenUeFTXE2i6GZO0vPoqyb55pFQk+agjJ+Fe7jx6IKPg5lPcruu+0iONlt9Oi+ly4AAjyUXuA90Hm+GB51C38cGoTp9MaTT9Si5Qqyf3TMrZBVW2IJHcd/OrdD7QdDsV5LdkA8IYyc/vY3qB4j4/sNUjMA0+6usfVMaAMh8QwyVPwx41eiXkb5LHBxveWZ5dTtuaPOBdWwLJ+/Huy+vQ5q8aRq0NzGJbeVJUP6SEH4HvB8jiuRcDw6tahElhMlqzhBG7qZokPRjjA5QOo+QFfbjG8TTbuG4sXVbiV0SW0X/GUn6xRR7rb4B7+7vpYcNrR2WlKVJmKUpQClKUB4TXOOMeKJ7iY2OmOoddrm4xkQjoEXu7Tr6cvy6BfRs0bqjcrlSFbGcEjY48jXMNA4T1Gyh7GKC1k95maZp5AXY/pMvITnHnRgrvFlrFYWaWlvII3upOWSaRtyowZJHbw97G3jgb1qaBIbTSnEBJkuLloYXZSvPzkIkmD0HJvU5xIZ4TC+q2EEkQflWaJjJ2bMQBzI2+DgdO9asGvaHHcxrG5ZORg6NGeUo67Ar3bZ6VTjkFr4Q4ei0+1jt4/0frN3u5+sx9T92KpvtxkLxWdoD/tNyit4lVxn5FgaqPF+hiJYl+kXc91cv2ULyzlVRtsvtgADI23qb9psMsE2iPIJJ+wLiV0RmJI7HJwN8nlOPSrWSjU9tmqRqlracwVXlV5B3CJMAZHhk5A/Ur5+0HimPWIRa2NncTnnBSflKqhG2ckdCMg82Bg1ZZcXcqyjSJpGUcokuEji5RnwkPN8Qp61uXmhanMnJHNb2SeEStI2PJyFUbeC1Cs1npbtsp99psaqk2v3wkZQGW1VgF2x+gvvSHz6ePWpOz1vUb4hbC3W0tl27edNyO7s49hjHkevUVG+zbhaAXl+LkGe5tplUSSZb3WBw3Kf0sr1JPd07+sGvPz9T6b0QX38C8Va2KT7NuIGubbs52P0uFmSVH2fqcMUIB3Bx06ip/iG5litppIFDSpGzKrdCQM77ju7s1pcTcF216weQPHKByiWJuR8dwOxBHqKhE9mKnCzX97JF3xmTAYfZJ32/wBbVePWYmrexdOSVGx7JrVfohuu0aSW7ftZScABwWBUADoDn51ynirSyt7qUIU5Zu2QeOW5sj+M9K/QenWEcEaxQqEjQYVR0A/H571U/aFwW15yT2zCO6iGAT0dfsMe7B6HzIrkhm/qSfn6O0Wx1BpyW26f5qmVr2P65LFJ9AnJ5TH2kHNsR3snmN+ndg1cL5c6za/qWlww9TIo/lVa4K4Nu/piXd6qxCEMI4lbmJJGCxI25dz93hVkvnxrVsPtWc4+UgNRN3O+9O64uiMqgpNY/wC29rPp7R9RuILJ5LUHn5lBZV5iiE+84XyH457qrlnpehMoleaCYn60k8+WYjvZXfb0AFdKxXLuEeF7XUtS1CeSBDbwssMYAwrOM87bdTsP4xXR0EruNfmZzel2auo2XDaZLGI+UUkrfIK1atvp+kMM2+mXlxnpyx3BB+JbFdf07g6xgOYrSBT4hBn5nepwLgYG1elRk8nuOLwaFOd7bh+BB3NcSJn+HPMPnUxa6Xr3RV06BfBFc/d0rqIFe0orrZzZeDtVl2uNTWND1EEQB+DGpXhb2bWdlJ2yh5p857aZuZs+I2AB88Zq6UqSG2+RSlKEClKUApSlAeGseYeNeStgGoi/vkZBvhgw26HGQDjx691AVX2paZeyyWbWkccio75jkbC9pgckjDIyFw2BnqelfCz4Cv5fevNSdM9Y7ZFUDy5iPvxVr1m9MYaWRW7O3RpDj9NgNgPh+NUO44hv9TtRJB/Y4nIAcEliC+NjtnbwG3jVZSjFWyUm9kZcT8DabGgS+1S5UE5VZZoTv4heyz8qlbf2kWiRpDaJdXrIqoDHEx5sDGS5AGdutQuncCWUUkfNE88pz2klxlgfMA+6TnwzVtuJ0giZgp5UXJWNMnA8EG59K4MvXqLqEbOiHTtq5OiLPF2qy57HTY4h3Nczf/wm4+da0x1yUb3VrB/womP3tmtBvajZZ5VWdm8BEc/KtpONGfePT7xh4sixj+J2FYz6nqvFffvLxxYvNkZacB3iSyzDU3WWYgyMsYHNjpnfuzW7/wBlL7/6tcfwL/WtmTiG8xlbJFH+ZcqMfwq3415DrF+zcvY2g7z/AGhzjvHRB1xXP62Wb5X/ACaenBdn+p8f+y18OmrXHxRf616NE1VN49ULn7MsKkH5Vi/EGoh2AtLdgCQCLgjOO8ZFfCfja5hObrTpFT7cUiyfcAKjXluk0349kenCrp/qbX5X1uH69ta3Q/ymMbf+I4+Qr7x+0ZI9r20ubX9ZoyyfxKK+2i8Wx3U3ZxRT8oUs0jxlFHlvvn0qwSYxhhseoPT+lRKbi6nD5bffyIWNPeLGka9bXI/s88UuOoVgSPVfrD5Vr3ejM1/BdhhiKGWIr+2QQQfgaretcA2krCWLmtpwcrLCeXfuyvQ5+BqQ0bWpoLiOzvmDtKrGCcDl7Tk+sjp3OAQcjY5qySe+N9uGUlFr+4meK9RNtZ3Ey9Y43ZfXGAfgTWn7G9KNvpUAIw0nNK3j752z58oAqI9rUpe0jtoz791PFCPLJySR4bV0m0hVEVF+qoCj0AwPwr0OgjUG/LMMr3PvSlK7zIUpSgFKUoBSlKAUpSgFeGvaUBp3crruqc4PdnBFatorFiXVApxhc8xB8fKtu6ldd1Tnz4EDHzqPKsivNNuzYAVT0GRhR55PWgKl7YL+dLSRY37MF4IxsNxIxycnwxXmuWM8FjHHZlD2XInJINnAYAe9nY7Hy3qza9pzXKG3kCMGGQ24IwevhkbVzpdfuoGltJonuIraREe6hRi3QOOePc5x1I2rk6qMnUlwuxriaWzJXUuIZoxbG4s5lOdzEO0GSo8O6tnVuNbdJUQziIFST2kbDmOcchJG2341lZ67DdMnZzwns8kKGIfcAe8jYI+VTGpTsZQipG/uc3vjODnGxrgcob2q+/ejop9nZVNb0mzmuontLpLecqxLxMm/KRjmQ7Hqa1k0O4d3RdQN0f0wzBAM+BXr1qyDQUZzLJHE0uMD82OUD7OOuDXxPD6cxYW1uueuA45vAkgjp/OrR6rGnz80mHhkUrROGJ0tZHZI3ILMOe5Zs4AxnAHTFYaPwndGYyTSWah1GVWQn6oPKdz3cx6VbouDoUiMawxe/nmJMnU+G9fSDgWyTDR2yBx3nn8PWrvr1tv+n8lfw78fqc9vuHlaZu21W3gEbOFVXCsBt+sCalUi0yCIO169wzOEaVmd8KB0AUbfOra3DEJkWQ21vlAcDDHOcbnPpXwa2srRCH+hRliSyPyAE9wAJ5sj+VVfUxk+X+VL6ErG0uxp6Rxnp/Oq27SyFVbChGwO/Az4/wAq+eh8V3UzKY7C7fmPvtKQiYPXAbb5Uk44sISCJoVwDhbdGc57iTy42/nWsfaWGyLa2mckndInJ38FJwDSMH2i/i7/AIDl5fyJaO91ExTcqW8QDiNGLNIwHOVzgYGwP3Vq8drLFaW+ZS8q3USiXAUjm+sFO+B0HjWqNW1OVBHa6WyIeU89w3Kchs5K5WpW24Yv53ifUJYCqSrL2MSnAK9BzE77+ppF6JJukle3f6lZNNNLc2dfte11Owh5j+ZMrhjufeG2fH6oq/adZmPmLMWLEHpiqBw/K0+u3Y25bZI9985ZRt+NdMFejgVY434OeXJ7SlK2KilKUApSlAKUpQClKUApSlAYsuRUZcWcr4DMnIpDbA5YjoDnapWlAQ9xdB3jWMMWDZPukcoxvnI8Kq3C83Lf6pC2z9vHMPNHjVQR5Ap99dAxVA464Zue3TUNNI+kxpyPE31Zo+5PDI38O7esc+P1IOKLRdOyavtGt5l5ZoIpAe5kU/eRUDdezqxY8wWWM/5c8q/cWIFZaBx1BPiOfmtbjoYZ/cyR15WYAN+NWlHBGQQR4g5rxW8uN07R0rTIok3sxjzmO+vk/wCbzfiKyj9nbr01O9HxWr3Snrz8k6EUg8Aynb8qXvzT+lZW/s8Qf3l9fSf84L+C1daVHqyGlFPHs3sT9YXD/tXM38mFblnwHp0eOWziJHe4Ln5uSaslKPNN/wCTGheDUh0yFNlijX0RR/KtlEA6AD0GKypWbbfJakKUoKgFH9lPv6hrMv8AnpGP3DIMfhXT65d7FjmbVj/943/U9dRr6SCqKOJ8ilKVYgUpSgFKUoBSlKAUpSgFKUoBSlKAV4a9pQEfq+jQXK8lxCkq+DqD/wCnwqnTeyqFDmyubq0/VjkLJ/C2/wB9dBpUNJ8g4pxnBq2mCF01AzRSSLETJEh5C3RmyDkdd/Lzq5cM2+oozC+mglXHu9mhVs57zgDGPKp3jLR0urOeFxkMjEeTKMqw8wwqG4F1k3djBOxy7IA5/XXZvvFed10FGKcUvkbYnb3J6lKV5Z0GLnY+h/CoDgHV5LuxhnmwZHDcxUYGzEdPhVhXqPUVS/ZQ2LOSLOTBc3ER8sPnHyNapew3719SrftIulK8zXtZFhTNKUBRfY+nZ3msRN9ZbkP8HMmD8q6jXNtFgNtr02dkvbcOD4vFgMPUA/fXSBX0WKWqCfuOKSpntKUrQgUpSgFKUoBSlKAUpSgFKUoBSlKAUpSgFfOWYKCWIAHeTgfM1G8T67HZW0lxMfcQZwOrE7BR5k7fGuf6RoVxqSi51aRmjf34rNGKoqndS/LgscdxPr4Vnlyxxq5EpNvYlNd9pKMxg02Jr6bBBMf92uRtzSdD17jjzrP2c8OPYWSwysGfmZ2x0BbHug9+MdandN02G3TkgjSJPsooUfHxrbryeo6p5VSWx0Qx6dxSlK4zUVzzStUi0y9vIbvMMNzN28MpHuHmX31LDoQR310Ovjc2qSLyyIrr4MoI+RrSEkrT4ZWSvg4dc8d3EgluhqHZMHYw2yhSCqnZXGN+Yfzrq/DHFkV6AYUm+oGZzGyoGwMoHbGTnPSvhrD6ZYLzTpbQg7gdmvM2PsqFyahRrmp32F021FtAf+83AA28UjP9G+Fdjj66ShCq7/fJlejlnQKjdc1+2tE57mZI13wCfebyVBufhUTa+zuR1H07ULuc94R+yX5Lvj41LaZ7P7CGQSrBzSLjDSvJKR5jnYgH0q8P/P8A9mHm8Fb0NrvUb6C5MLW9jblnj7QBXmdlKhsdQuPh693TRXgWsq9GEFCOmPBi3YpSlWIFKUoBSlKAUpSgFKUoBSlKAUpSgFKUoDS1bTY7iJ4ZkDxuCrKe8H8D358qoo4c1azwtpcRXUC7LFcjldVHRRKvX410evDVZwjNVJWSm1wc8j1LWM+9pSY8Vu4vwJr7NquqAZ/JJP8A+Vb/APmq+1i5rD8Hh8fuW9SXk5pNxzPCcXWmXcfmgWQfNa+h9p+nqMyPNH5PBKPwUiukLXxlt0I3VT6gGqPocRKyyOev7UdL5CwuSx+yI5eYnwAKio8cQapqJ5dOtTbQk4+lTgAgeKoe/wBAfh1rpw02HI/NR7fqL/StoCph0WKLvn4h5JMonD3swt4ZO3u3a9uNj2k24X9lOnXfJzjuxV8Ar2ldZmKUpQClKUApSlAKUpQClK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86526" y="5154295"/>
            <a:ext cx="2024204" cy="1703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0936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Cigarette smell</a:t>
            </a:r>
            <a:endParaRPr lang="en-US" dirty="0"/>
          </a:p>
        </p:txBody>
      </p:sp>
      <p:sp>
        <p:nvSpPr>
          <p:cNvPr id="3" name="Content Placeholder 2"/>
          <p:cNvSpPr>
            <a:spLocks noGrp="1"/>
          </p:cNvSpPr>
          <p:nvPr>
            <p:ph idx="1"/>
          </p:nvPr>
        </p:nvSpPr>
        <p:spPr/>
        <p:txBody>
          <a:bodyPr/>
          <a:lstStyle/>
          <a:p>
            <a:r>
              <a:rPr lang="en-US" sz="2400" dirty="0"/>
              <a:t>Cancer</a:t>
            </a:r>
          </a:p>
          <a:p>
            <a:r>
              <a:rPr lang="en-US" sz="2400" dirty="0"/>
              <a:t>Affects lungs and Breathing.</a:t>
            </a:r>
          </a:p>
          <a:p>
            <a:r>
              <a:rPr lang="en-US" sz="2400" dirty="0"/>
              <a:t>Heart and blood vessels are effected.</a:t>
            </a:r>
          </a:p>
          <a:p>
            <a:r>
              <a:rPr lang="en-US" sz="2400" dirty="0"/>
              <a:t>Increases risk of osteoporosis.</a:t>
            </a:r>
          </a:p>
          <a:p>
            <a:r>
              <a:rPr lang="en-US" sz="2400" dirty="0"/>
              <a:t>Vision </a:t>
            </a:r>
            <a:r>
              <a:rPr lang="en-US" sz="2400" dirty="0" smtClean="0"/>
              <a:t>affected</a:t>
            </a:r>
            <a:r>
              <a:rPr lang="en-US" sz="2400" dirty="0"/>
              <a:t>.</a:t>
            </a:r>
          </a:p>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4892842"/>
            <a:ext cx="2667000" cy="1965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32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Mold and Dampness</a:t>
            </a:r>
            <a:endParaRPr lang="en-US" dirty="0"/>
          </a:p>
        </p:txBody>
      </p:sp>
      <p:sp>
        <p:nvSpPr>
          <p:cNvPr id="3" name="Content Placeholder 2"/>
          <p:cNvSpPr>
            <a:spLocks noGrp="1"/>
          </p:cNvSpPr>
          <p:nvPr>
            <p:ph idx="1"/>
          </p:nvPr>
        </p:nvSpPr>
        <p:spPr/>
        <p:txBody>
          <a:bodyPr>
            <a:normAutofit/>
          </a:bodyPr>
          <a:lstStyle/>
          <a:p>
            <a:r>
              <a:rPr lang="en-US" sz="2400" dirty="0" smtClean="0">
                <a:latin typeface="Cambria" pitchFamily="18" charset="0"/>
              </a:rPr>
              <a:t>Upper Respiratory Tract Infection (</a:t>
            </a:r>
            <a:r>
              <a:rPr lang="en-US" sz="2400" dirty="0">
                <a:latin typeface="Cambria" pitchFamily="18" charset="0"/>
              </a:rPr>
              <a:t>Institute of Medicine </a:t>
            </a:r>
            <a:r>
              <a:rPr lang="en-US" sz="2400" dirty="0" smtClean="0">
                <a:latin typeface="Cambria" pitchFamily="18" charset="0"/>
              </a:rPr>
              <a:t>- 2004)</a:t>
            </a:r>
          </a:p>
          <a:p>
            <a:r>
              <a:rPr lang="en-US" sz="2400" dirty="0" smtClean="0">
                <a:latin typeface="Cambria" pitchFamily="18" charset="0"/>
              </a:rPr>
              <a:t>Cough and Wheezing</a:t>
            </a:r>
          </a:p>
          <a:p>
            <a:r>
              <a:rPr lang="en-US" sz="2400" dirty="0" smtClean="0">
                <a:latin typeface="Cambria" pitchFamily="18" charset="0"/>
              </a:rPr>
              <a:t>Triggers Asthmatic Attacks</a:t>
            </a:r>
          </a:p>
          <a:p>
            <a:r>
              <a:rPr lang="en-US" sz="2400" dirty="0" smtClean="0">
                <a:latin typeface="Cambria" pitchFamily="18" charset="0"/>
              </a:rPr>
              <a:t>Reduces Immunity in Hypersensitivity Pneumonitic Patients</a:t>
            </a:r>
          </a:p>
          <a:p>
            <a:endParaRPr lang="en-US" sz="2400" dirty="0" smtClean="0"/>
          </a:p>
          <a:p>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400" y="5251622"/>
            <a:ext cx="2133600" cy="1606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5142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97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1772</Words>
  <Application>Microsoft Office PowerPoint</Application>
  <PresentationFormat>On-screen Show (4:3)</PresentationFormat>
  <Paragraphs>212</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2972</vt:lpstr>
      <vt:lpstr>Slide 1</vt:lpstr>
      <vt:lpstr>Index</vt:lpstr>
      <vt:lpstr>What is Odor?</vt:lpstr>
      <vt:lpstr>Interesting Facts- Odor</vt:lpstr>
      <vt:lpstr>Is your Living Space Healthy? No!</vt:lpstr>
      <vt:lpstr>Why not Artificial Room Fresheners?</vt:lpstr>
      <vt:lpstr>Toilet Smell due to Ammonia</vt:lpstr>
      <vt:lpstr>Cigarette smell</vt:lpstr>
      <vt:lpstr>Mold and Dampness</vt:lpstr>
      <vt:lpstr> What is Photo-catalysis?</vt:lpstr>
      <vt:lpstr>Functions of Photo-catalysis?</vt:lpstr>
      <vt:lpstr>Deodorizing Effect</vt:lpstr>
      <vt:lpstr>Sterilizing Effect / Bacteria reduction</vt:lpstr>
      <vt:lpstr>Air Purifying Effect</vt:lpstr>
      <vt:lpstr>Anti fogging, Self-Cleaning</vt:lpstr>
      <vt:lpstr>Water Purification</vt:lpstr>
      <vt:lpstr>What is Nanotechnology?</vt:lpstr>
      <vt:lpstr>Titanium Dioxide? (TiO2)</vt:lpstr>
      <vt:lpstr>How it work ?</vt:lpstr>
      <vt:lpstr>Why Odor Guard?</vt:lpstr>
      <vt:lpstr>How does ODOR GUARD work ?</vt:lpstr>
      <vt:lpstr>How does ODOR GUARD work ? Cont…</vt:lpstr>
      <vt:lpstr>Applications of ODOR GUARD </vt:lpstr>
      <vt:lpstr>Applications of ODOR GUARD- Contd..</vt:lpstr>
      <vt:lpstr>Pre-Requisites for Installation</vt:lpstr>
      <vt:lpstr>Features- Odor Guard</vt:lpstr>
      <vt:lpstr>Benefits of using ODOR GUARD -</vt:lpstr>
      <vt:lpstr>Variant of Odor Guard – for Toilets</vt:lpstr>
      <vt:lpstr>Variant of Odor Guard – for Cars</vt:lpstr>
      <vt:lpstr>Variants of Odor Guard Screens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Shobana Sathyamurthy</dc:creator>
  <cp:lastModifiedBy>USER</cp:lastModifiedBy>
  <cp:revision>103</cp:revision>
  <dcterms:created xsi:type="dcterms:W3CDTF">2014-10-15T09:22:25Z</dcterms:created>
  <dcterms:modified xsi:type="dcterms:W3CDTF">2015-10-26T09:53:23Z</dcterms:modified>
</cp:coreProperties>
</file>